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3"/>
    <p:sldId id="257" r:id="rId4"/>
    <p:sldId id="258" r:id="rId5"/>
    <p:sldId id="265" r:id="rId6"/>
    <p:sldId id="260" r:id="rId7"/>
    <p:sldId id="320" r:id="rId8"/>
    <p:sldId id="268" r:id="rId9"/>
    <p:sldId id="321" r:id="rId11"/>
    <p:sldId id="342" r:id="rId12"/>
    <p:sldId id="261" r:id="rId13"/>
    <p:sldId id="322" r:id="rId14"/>
    <p:sldId id="323" r:id="rId15"/>
    <p:sldId id="324" r:id="rId16"/>
    <p:sldId id="262" r:id="rId17"/>
    <p:sldId id="326" r:id="rId18"/>
    <p:sldId id="263" r:id="rId19"/>
    <p:sldId id="331" r:id="rId20"/>
    <p:sldId id="343" r:id="rId21"/>
    <p:sldId id="344" r:id="rId22"/>
    <p:sldId id="345" r:id="rId23"/>
    <p:sldId id="264" r:id="rId24"/>
    <p:sldId id="355" r:id="rId25"/>
    <p:sldId id="356" r:id="rId26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3762"/>
    <a:srgbClr val="3C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18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gs" Target="tags/tag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F1D6C0-1C97-46CA-9BB2-4A28AB36F2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2BD0F3-3D26-4378-AF47-558B34F4D54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版权声明：</a:t>
            </a:r>
            <a:r>
              <a:rPr lang="en-US" altLang="zh-CN" dirty="0"/>
              <a:t>300</a:t>
            </a:r>
            <a:r>
              <a:rPr lang="zh-CN" altLang="en-US" dirty="0"/>
              <a:t>套精品模板商业授权，请联系</a:t>
            </a:r>
            <a:r>
              <a:rPr lang="en-US" altLang="zh-CN" dirty="0"/>
              <a:t>【</a:t>
            </a:r>
            <a:r>
              <a:rPr lang="zh-CN" altLang="en-US" dirty="0"/>
              <a:t>锐旗设计</a:t>
            </a:r>
            <a:r>
              <a:rPr lang="en-US" altLang="zh-CN" dirty="0"/>
              <a:t>】:https://9ppt.taobao.com</a:t>
            </a:r>
            <a:r>
              <a:rPr lang="zh-CN" altLang="en-US" dirty="0"/>
              <a:t>，专业</a:t>
            </a:r>
            <a:r>
              <a:rPr lang="en-US" altLang="zh-CN" dirty="0"/>
              <a:t>PPT</a:t>
            </a:r>
            <a:r>
              <a:rPr lang="zh-CN" altLang="en-US" dirty="0"/>
              <a:t>老师为你解决所有</a:t>
            </a:r>
            <a:r>
              <a:rPr lang="en-US" altLang="zh-CN" dirty="0"/>
              <a:t>PPT</a:t>
            </a:r>
            <a:r>
              <a:rPr lang="zh-CN" altLang="en-US" dirty="0"/>
              <a:t>问题！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9FA90-D01C-4C56-BD10-9364D31456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版权声明：</a:t>
            </a:r>
            <a:r>
              <a:rPr lang="en-US" altLang="zh-CN" dirty="0"/>
              <a:t>300</a:t>
            </a:r>
            <a:r>
              <a:rPr lang="zh-CN" altLang="en-US" dirty="0"/>
              <a:t>套精品模板商业授权，请联系</a:t>
            </a:r>
            <a:r>
              <a:rPr lang="en-US" altLang="zh-CN" dirty="0"/>
              <a:t>【</a:t>
            </a:r>
            <a:r>
              <a:rPr lang="zh-CN" altLang="en-US" dirty="0"/>
              <a:t>锐旗设计</a:t>
            </a:r>
            <a:r>
              <a:rPr lang="en-US" altLang="zh-CN" dirty="0"/>
              <a:t>】:https://9ppt.taobao.com</a:t>
            </a:r>
            <a:r>
              <a:rPr lang="zh-CN" altLang="en-US" dirty="0"/>
              <a:t>，专业</a:t>
            </a:r>
            <a:r>
              <a:rPr lang="en-US" altLang="zh-CN" dirty="0"/>
              <a:t>PPT</a:t>
            </a:r>
            <a:r>
              <a:rPr lang="zh-CN" altLang="en-US" dirty="0"/>
              <a:t>老师为你解决所有</a:t>
            </a:r>
            <a:r>
              <a:rPr lang="en-US" altLang="zh-CN" dirty="0"/>
              <a:t>PPT</a:t>
            </a:r>
            <a:r>
              <a:rPr lang="zh-CN" altLang="en-US" dirty="0"/>
              <a:t>问题！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9FA90-D01C-4C56-BD10-9364D31456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版权声明：</a:t>
            </a:r>
            <a:r>
              <a:rPr lang="en-US" altLang="zh-CN" dirty="0"/>
              <a:t>300</a:t>
            </a:r>
            <a:r>
              <a:rPr lang="zh-CN" altLang="en-US" dirty="0"/>
              <a:t>套精品模板商业授权，请联系</a:t>
            </a:r>
            <a:r>
              <a:rPr lang="en-US" altLang="zh-CN" dirty="0"/>
              <a:t>【</a:t>
            </a:r>
            <a:r>
              <a:rPr lang="zh-CN" altLang="en-US" dirty="0"/>
              <a:t>锐旗设计</a:t>
            </a:r>
            <a:r>
              <a:rPr lang="en-US" altLang="zh-CN" dirty="0"/>
              <a:t>】:https://9ppt.taobao.com</a:t>
            </a:r>
            <a:r>
              <a:rPr lang="zh-CN" altLang="en-US" dirty="0"/>
              <a:t>，专业</a:t>
            </a:r>
            <a:r>
              <a:rPr lang="en-US" altLang="zh-CN" dirty="0"/>
              <a:t>PPT</a:t>
            </a:r>
            <a:r>
              <a:rPr lang="zh-CN" altLang="en-US" dirty="0"/>
              <a:t>老师为你解决所有</a:t>
            </a:r>
            <a:r>
              <a:rPr lang="en-US" altLang="zh-CN" dirty="0"/>
              <a:t>PPT</a:t>
            </a:r>
            <a:r>
              <a:rPr lang="zh-CN" altLang="en-US" dirty="0"/>
              <a:t>问题！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9FA90-D01C-4C56-BD10-9364D31456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EE6C3-8EB8-4A2B-9FF0-BA167BFCA0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D0385-4779-4FB0-A36D-649251C88A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EE6C3-8EB8-4A2B-9FF0-BA167BFCA0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D0385-4779-4FB0-A36D-649251C88A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EE6C3-8EB8-4A2B-9FF0-BA167BFCA0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D0385-4779-4FB0-A36D-649251C88A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EE6C3-8EB8-4A2B-9FF0-BA167BFCA0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D0385-4779-4FB0-A36D-649251C88A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EE6C3-8EB8-4A2B-9FF0-BA167BFCA0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D0385-4779-4FB0-A36D-649251C88A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EE6C3-8EB8-4A2B-9FF0-BA167BFCA0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D0385-4779-4FB0-A36D-649251C88A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EE6C3-8EB8-4A2B-9FF0-BA167BFCA0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D0385-4779-4FB0-A36D-649251C88A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EE6C3-8EB8-4A2B-9FF0-BA167BFCA0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D0385-4779-4FB0-A36D-649251C88A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EE6C3-8EB8-4A2B-9FF0-BA167BFCA0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D0385-4779-4FB0-A36D-649251C88A08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10153125" y="23483"/>
            <a:ext cx="1200301" cy="1200299"/>
            <a:chOff x="5232713" y="1001744"/>
            <a:chExt cx="1726574" cy="1726572"/>
          </a:xfrm>
        </p:grpSpPr>
        <p:sp>
          <p:nvSpPr>
            <p:cNvPr id="6" name="椭圆 5"/>
            <p:cNvSpPr/>
            <p:nvPr/>
          </p:nvSpPr>
          <p:spPr>
            <a:xfrm>
              <a:off x="5232713" y="1001744"/>
              <a:ext cx="1726574" cy="1726572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74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5258755" y="1047048"/>
              <a:ext cx="1654628" cy="165462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74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27" t="34556" r="41224" b="34420"/>
            <a:stretch>
              <a:fillRect/>
            </a:stretch>
          </p:blipFill>
          <p:spPr>
            <a:xfrm>
              <a:off x="5411054" y="1183895"/>
              <a:ext cx="1362272" cy="1362270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 userDrawn="1"/>
        </p:nvGrpSpPr>
        <p:grpSpPr>
          <a:xfrm>
            <a:off x="0" y="0"/>
            <a:ext cx="12192000" cy="1247266"/>
            <a:chOff x="-9375870" y="977295"/>
            <a:chExt cx="17537595" cy="1794132"/>
          </a:xfrm>
        </p:grpSpPr>
        <p:sp>
          <p:nvSpPr>
            <p:cNvPr id="10" name="弧形 9"/>
            <p:cNvSpPr/>
            <p:nvPr/>
          </p:nvSpPr>
          <p:spPr>
            <a:xfrm rot="9181264">
              <a:off x="5198934" y="977295"/>
              <a:ext cx="1794130" cy="1794132"/>
            </a:xfrm>
            <a:prstGeom prst="arc">
              <a:avLst>
                <a:gd name="adj1" fmla="val 13988904"/>
                <a:gd name="adj2" fmla="val 76966"/>
              </a:avLst>
            </a:prstGeom>
            <a:noFill/>
            <a:ln w="38100">
              <a:solidFill>
                <a:srgbClr val="1F37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-9375870" y="2268060"/>
              <a:ext cx="17537595" cy="5240"/>
              <a:chOff x="-9375870" y="2268060"/>
              <a:chExt cx="17537595" cy="5240"/>
            </a:xfrm>
          </p:grpSpPr>
          <p:cxnSp>
            <p:nvCxnSpPr>
              <p:cNvPr id="12" name="直接连接符 11"/>
              <p:cNvCxnSpPr/>
              <p:nvPr/>
            </p:nvCxnSpPr>
            <p:spPr>
              <a:xfrm flipH="1">
                <a:off x="-9375870" y="2273300"/>
                <a:ext cx="14671771" cy="0"/>
              </a:xfrm>
              <a:prstGeom prst="line">
                <a:avLst/>
              </a:prstGeom>
              <a:ln w="38100">
                <a:solidFill>
                  <a:srgbClr val="1F37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6888480" y="2268060"/>
                <a:ext cx="1273245" cy="0"/>
              </a:xfrm>
              <a:prstGeom prst="line">
                <a:avLst/>
              </a:prstGeom>
              <a:ln w="38100">
                <a:solidFill>
                  <a:srgbClr val="1F37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00" t="39024" r="32326" b="39024"/>
          <a:stretch>
            <a:fillRect/>
          </a:stretch>
        </p:blipFill>
        <p:spPr>
          <a:xfrm>
            <a:off x="333746" y="31532"/>
            <a:ext cx="829817" cy="9169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10153125" y="23483"/>
            <a:ext cx="1200301" cy="1200299"/>
            <a:chOff x="5232713" y="1001744"/>
            <a:chExt cx="1726574" cy="1726572"/>
          </a:xfrm>
        </p:grpSpPr>
        <p:sp>
          <p:nvSpPr>
            <p:cNvPr id="9" name="椭圆 8"/>
            <p:cNvSpPr/>
            <p:nvPr/>
          </p:nvSpPr>
          <p:spPr>
            <a:xfrm>
              <a:off x="5232713" y="1001744"/>
              <a:ext cx="1726574" cy="1726572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74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5258755" y="1047048"/>
              <a:ext cx="1654628" cy="165462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74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27" t="34556" r="41224" b="34420"/>
            <a:stretch>
              <a:fillRect/>
            </a:stretch>
          </p:blipFill>
          <p:spPr>
            <a:xfrm>
              <a:off x="5411054" y="1183895"/>
              <a:ext cx="1362272" cy="1362270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0" y="0"/>
            <a:ext cx="12192000" cy="1247266"/>
            <a:chOff x="-9375870" y="977295"/>
            <a:chExt cx="17537595" cy="1794132"/>
          </a:xfrm>
        </p:grpSpPr>
        <p:sp>
          <p:nvSpPr>
            <p:cNvPr id="13" name="弧形 12"/>
            <p:cNvSpPr/>
            <p:nvPr/>
          </p:nvSpPr>
          <p:spPr>
            <a:xfrm rot="9181264">
              <a:off x="5198934" y="977295"/>
              <a:ext cx="1794130" cy="1794132"/>
            </a:xfrm>
            <a:prstGeom prst="arc">
              <a:avLst>
                <a:gd name="adj1" fmla="val 13988904"/>
                <a:gd name="adj2" fmla="val 76966"/>
              </a:avLst>
            </a:prstGeom>
            <a:noFill/>
            <a:ln w="38100">
              <a:solidFill>
                <a:srgbClr val="1F37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-9375870" y="2268060"/>
              <a:ext cx="17537595" cy="5240"/>
              <a:chOff x="-9375870" y="2268060"/>
              <a:chExt cx="17537595" cy="5240"/>
            </a:xfrm>
          </p:grpSpPr>
          <p:cxnSp>
            <p:nvCxnSpPr>
              <p:cNvPr id="15" name="直接连接符 14"/>
              <p:cNvCxnSpPr/>
              <p:nvPr/>
            </p:nvCxnSpPr>
            <p:spPr>
              <a:xfrm flipH="1">
                <a:off x="-9375870" y="2273300"/>
                <a:ext cx="14671771" cy="0"/>
              </a:xfrm>
              <a:prstGeom prst="line">
                <a:avLst/>
              </a:prstGeom>
              <a:ln w="38100">
                <a:solidFill>
                  <a:srgbClr val="1F37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6888480" y="2268060"/>
                <a:ext cx="1273245" cy="0"/>
              </a:xfrm>
              <a:prstGeom prst="line">
                <a:avLst/>
              </a:prstGeom>
              <a:ln w="38100">
                <a:solidFill>
                  <a:srgbClr val="1F37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82" t="39443" r="44445" b="39443"/>
          <a:stretch>
            <a:fillRect/>
          </a:stretch>
        </p:blipFill>
        <p:spPr>
          <a:xfrm>
            <a:off x="373947" y="31532"/>
            <a:ext cx="777408" cy="8262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EE6C3-8EB8-4A2B-9FF0-BA167BFCA0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D0385-4779-4FB0-A36D-649251C88A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EE6C3-8EB8-4A2B-9FF0-BA167BFCA0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D0385-4779-4FB0-A36D-649251C88A08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2" y="-1"/>
            <a:ext cx="12191998" cy="6857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media" Target="../media/media1.mp3"/><Relationship Id="rId4" Type="http://schemas.openxmlformats.org/officeDocument/2006/relationships/audio" Target="../media/media1.mp3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hyperlink" Target="http://www.rapidesign.cn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232713" y="1001744"/>
            <a:ext cx="1726574" cy="1726572"/>
            <a:chOff x="5232713" y="1001744"/>
            <a:chExt cx="1726574" cy="1726572"/>
          </a:xfrm>
        </p:grpSpPr>
        <p:sp>
          <p:nvSpPr>
            <p:cNvPr id="32" name="椭圆 31"/>
            <p:cNvSpPr/>
            <p:nvPr/>
          </p:nvSpPr>
          <p:spPr>
            <a:xfrm>
              <a:off x="5232713" y="1001744"/>
              <a:ext cx="1726574" cy="1726572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74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5258755" y="1047048"/>
              <a:ext cx="1654628" cy="165462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74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5" name="图片 34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27" t="34556" r="41224" b="34420"/>
            <a:stretch>
              <a:fillRect/>
            </a:stretch>
          </p:blipFill>
          <p:spPr>
            <a:xfrm>
              <a:off x="5411054" y="1183895"/>
              <a:ext cx="1362272" cy="1362270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4" y="977295"/>
            <a:ext cx="12191996" cy="1794132"/>
            <a:chOff x="4" y="977295"/>
            <a:chExt cx="12191996" cy="1794132"/>
          </a:xfrm>
        </p:grpSpPr>
        <p:sp>
          <p:nvSpPr>
            <p:cNvPr id="8" name="弧形 7"/>
            <p:cNvSpPr/>
            <p:nvPr/>
          </p:nvSpPr>
          <p:spPr>
            <a:xfrm rot="9181264">
              <a:off x="5198934" y="977295"/>
              <a:ext cx="1794130" cy="1794132"/>
            </a:xfrm>
            <a:prstGeom prst="arc">
              <a:avLst>
                <a:gd name="adj1" fmla="val 13988904"/>
                <a:gd name="adj2" fmla="val 76966"/>
              </a:avLst>
            </a:prstGeom>
            <a:noFill/>
            <a:ln w="38100">
              <a:solidFill>
                <a:srgbClr val="1F37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" y="2268060"/>
              <a:ext cx="12191996" cy="5240"/>
              <a:chOff x="4" y="2268060"/>
              <a:chExt cx="12191996" cy="5240"/>
            </a:xfrm>
          </p:grpSpPr>
          <p:cxnSp>
            <p:nvCxnSpPr>
              <p:cNvPr id="10" name="直接连接符 9"/>
              <p:cNvCxnSpPr/>
              <p:nvPr/>
            </p:nvCxnSpPr>
            <p:spPr>
              <a:xfrm flipH="1">
                <a:off x="4" y="2273300"/>
                <a:ext cx="5295896" cy="0"/>
              </a:xfrm>
              <a:prstGeom prst="line">
                <a:avLst/>
              </a:prstGeom>
              <a:ln w="38100">
                <a:solidFill>
                  <a:srgbClr val="1F37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>
                <a:off x="6888480" y="2268060"/>
                <a:ext cx="5303520" cy="0"/>
              </a:xfrm>
              <a:prstGeom prst="line">
                <a:avLst/>
              </a:prstGeom>
              <a:ln w="38100">
                <a:solidFill>
                  <a:srgbClr val="1F37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文本框 35"/>
          <p:cNvSpPr txBox="1"/>
          <p:nvPr/>
        </p:nvSpPr>
        <p:spPr>
          <a:xfrm>
            <a:off x="2623820" y="2886710"/>
            <a:ext cx="694436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dirty="0">
                <a:solidFill>
                  <a:srgbClr val="1F3762"/>
                </a:solidFill>
                <a:latin typeface="字体视界-NWE粗楷体" panose="02000500000000000000" pitchFamily="2" charset="-122"/>
                <a:ea typeface="字体视界-NWE粗楷体" panose="02000500000000000000" pitchFamily="2" charset="-122"/>
              </a:rPr>
              <a:t>中国象棋项目演示</a:t>
            </a:r>
            <a:endParaRPr lang="zh-CN" altLang="en-US" sz="6600" dirty="0">
              <a:solidFill>
                <a:srgbClr val="1F3762"/>
              </a:solidFill>
              <a:latin typeface="字体视界-NWE粗楷体" panose="02000500000000000000" pitchFamily="2" charset="-122"/>
              <a:ea typeface="字体视界-NWE粗楷体" panose="02000500000000000000" pitchFamily="2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040184" y="4705978"/>
            <a:ext cx="41116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rgbClr val="1F3762"/>
                </a:solidFill>
                <a:latin typeface="字体视界-NWE粗楷体" panose="02000500000000000000" pitchFamily="2" charset="-122"/>
                <a:ea typeface="字体视界-NWE粗楷体" panose="02000500000000000000" pitchFamily="2" charset="-122"/>
              </a:rPr>
              <a:t>专业：软件工程</a:t>
            </a:r>
            <a:endParaRPr lang="zh-CN" altLang="en-US" sz="2800" dirty="0">
              <a:solidFill>
                <a:srgbClr val="1F3762"/>
              </a:solidFill>
              <a:latin typeface="字体视界-NWE粗楷体" panose="02000500000000000000" pitchFamily="2" charset="-122"/>
              <a:ea typeface="字体视界-NWE粗楷体" panose="02000500000000000000" pitchFamily="2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242435" y="5699760"/>
            <a:ext cx="20389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1F3762"/>
                </a:solidFill>
                <a:latin typeface="字体视界-NWE粗楷体" panose="02000500000000000000" pitchFamily="2" charset="-122"/>
                <a:ea typeface="字体视界-NWE粗楷体" panose="02000500000000000000" pitchFamily="2" charset="-122"/>
              </a:rPr>
              <a:t>组长：秦昊池</a:t>
            </a:r>
            <a:endParaRPr lang="zh-CN" altLang="en-US" sz="1400" dirty="0">
              <a:solidFill>
                <a:srgbClr val="1F3762"/>
              </a:solidFill>
              <a:latin typeface="字体视界-NWE粗楷体" panose="02000500000000000000" pitchFamily="2" charset="-122"/>
              <a:ea typeface="字体视界-NWE粗楷体" panose="02000500000000000000" pitchFamily="2" charset="-122"/>
            </a:endParaRPr>
          </a:p>
          <a:p>
            <a:r>
              <a:rPr lang="zh-CN" altLang="en-US" sz="1400" dirty="0">
                <a:solidFill>
                  <a:srgbClr val="1F3762"/>
                </a:solidFill>
                <a:latin typeface="字体视界-NWE粗楷体" panose="02000500000000000000" pitchFamily="2" charset="-122"/>
                <a:ea typeface="字体视界-NWE粗楷体" panose="02000500000000000000" pitchFamily="2" charset="-122"/>
              </a:rPr>
              <a:t>组员：聂安芹、傅佳乐</a:t>
            </a:r>
            <a:endParaRPr lang="zh-CN" altLang="en-US" sz="1400" dirty="0">
              <a:solidFill>
                <a:srgbClr val="1F3762"/>
              </a:solidFill>
              <a:latin typeface="字体视界-NWE粗楷体" panose="02000500000000000000" pitchFamily="2" charset="-122"/>
              <a:ea typeface="字体视界-NWE粗楷体" panose="02000500000000000000" pitchFamily="2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061897" y="5699505"/>
            <a:ext cx="1522416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1F3762"/>
                </a:solidFill>
                <a:latin typeface="字体视界-NWE粗楷体" panose="02000500000000000000" pitchFamily="2" charset="-122"/>
                <a:ea typeface="字体视界-NWE粗楷体" panose="02000500000000000000" pitchFamily="2" charset="-122"/>
              </a:rPr>
              <a:t>导师：龚伟</a:t>
            </a:r>
            <a:endParaRPr lang="zh-CN" altLang="en-US" sz="1400" dirty="0">
              <a:solidFill>
                <a:srgbClr val="1F3762"/>
              </a:solidFill>
              <a:latin typeface="字体视界-NWE粗楷体" panose="02000500000000000000" pitchFamily="2" charset="-122"/>
              <a:ea typeface="字体视界-NWE粗楷体" panose="02000500000000000000" pitchFamily="2" charset="-122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00" t="39024" r="32326" b="39024"/>
          <a:stretch>
            <a:fillRect/>
          </a:stretch>
        </p:blipFill>
        <p:spPr>
          <a:xfrm>
            <a:off x="3833221" y="5559838"/>
            <a:ext cx="413925" cy="457382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82" t="39443" r="44445" b="39443"/>
          <a:stretch>
            <a:fillRect/>
          </a:stretch>
        </p:blipFill>
        <p:spPr>
          <a:xfrm>
            <a:off x="6647972" y="5577307"/>
            <a:ext cx="413925" cy="439913"/>
          </a:xfrm>
          <a:prstGeom prst="rect">
            <a:avLst/>
          </a:prstGeom>
        </p:spPr>
      </p:pic>
      <p:pic>
        <p:nvPicPr>
          <p:cNvPr id="5" name="606d8668e25134671c8033069ed92ad0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074589" y="1792226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5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6" grpId="0"/>
      <p:bldP spid="38" grpId="0"/>
      <p:bldP spid="39" grpId="0"/>
      <p:bldP spid="4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4" y="969100"/>
            <a:ext cx="12191996" cy="1794132"/>
            <a:chOff x="4" y="977295"/>
            <a:chExt cx="12191996" cy="1794132"/>
          </a:xfrm>
        </p:grpSpPr>
        <p:sp>
          <p:nvSpPr>
            <p:cNvPr id="24" name="弧形 23"/>
            <p:cNvSpPr/>
            <p:nvPr/>
          </p:nvSpPr>
          <p:spPr>
            <a:xfrm rot="9181264">
              <a:off x="5198934" y="977295"/>
              <a:ext cx="1794130" cy="1794132"/>
            </a:xfrm>
            <a:prstGeom prst="arc">
              <a:avLst>
                <a:gd name="adj1" fmla="val 13988904"/>
                <a:gd name="adj2" fmla="val 76966"/>
              </a:avLst>
            </a:prstGeom>
            <a:noFill/>
            <a:ln w="38100">
              <a:solidFill>
                <a:srgbClr val="1F37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4" y="2268060"/>
              <a:ext cx="12191996" cy="5240"/>
              <a:chOff x="4" y="2268060"/>
              <a:chExt cx="12191996" cy="5240"/>
            </a:xfrm>
          </p:grpSpPr>
          <p:cxnSp>
            <p:nvCxnSpPr>
              <p:cNvPr id="26" name="直接连接符 25"/>
              <p:cNvCxnSpPr/>
              <p:nvPr/>
            </p:nvCxnSpPr>
            <p:spPr>
              <a:xfrm flipH="1">
                <a:off x="4" y="2273300"/>
                <a:ext cx="5295896" cy="0"/>
              </a:xfrm>
              <a:prstGeom prst="line">
                <a:avLst/>
              </a:prstGeom>
              <a:ln w="38100">
                <a:solidFill>
                  <a:srgbClr val="1F37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>
                <a:off x="6888480" y="2268060"/>
                <a:ext cx="5303520" cy="0"/>
              </a:xfrm>
              <a:prstGeom prst="line">
                <a:avLst/>
              </a:prstGeom>
              <a:ln w="38100">
                <a:solidFill>
                  <a:srgbClr val="1F37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组合 27"/>
          <p:cNvGrpSpPr/>
          <p:nvPr/>
        </p:nvGrpSpPr>
        <p:grpSpPr>
          <a:xfrm>
            <a:off x="5232713" y="993549"/>
            <a:ext cx="1726574" cy="1726572"/>
            <a:chOff x="5232713" y="1001744"/>
            <a:chExt cx="1726574" cy="1726572"/>
          </a:xfrm>
        </p:grpSpPr>
        <p:sp>
          <p:nvSpPr>
            <p:cNvPr id="29" name="椭圆 28"/>
            <p:cNvSpPr/>
            <p:nvPr/>
          </p:nvSpPr>
          <p:spPr>
            <a:xfrm>
              <a:off x="5232713" y="1001744"/>
              <a:ext cx="1726574" cy="1726572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74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5258755" y="1047048"/>
              <a:ext cx="1654628" cy="165462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74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27" t="34556" r="41224" b="34420"/>
            <a:stretch>
              <a:fillRect/>
            </a:stretch>
          </p:blipFill>
          <p:spPr>
            <a:xfrm>
              <a:off x="5411054" y="1183895"/>
              <a:ext cx="1362272" cy="1362270"/>
            </a:xfrm>
            <a:prstGeom prst="rect">
              <a:avLst/>
            </a:prstGeom>
          </p:spPr>
        </p:pic>
      </p:grpSp>
      <p:sp>
        <p:nvSpPr>
          <p:cNvPr id="35" name="矩形 1"/>
          <p:cNvSpPr>
            <a:spLocks noChangeArrowheads="1"/>
          </p:cNvSpPr>
          <p:nvPr/>
        </p:nvSpPr>
        <p:spPr bwMode="auto">
          <a:xfrm>
            <a:off x="3871535" y="3328072"/>
            <a:ext cx="4448927" cy="952427"/>
          </a:xfrm>
          <a:prstGeom prst="rect">
            <a:avLst/>
          </a:prstGeom>
          <a:noFill/>
          <a:ln>
            <a:noFill/>
          </a:ln>
        </p:spPr>
        <p:txBody>
          <a:bodyPr vert="horz" anchor="ctr"/>
          <a:lstStyle>
            <a:lvl1pPr indent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6600" b="1" dirty="0">
                <a:solidFill>
                  <a:srgbClr val="1F3762"/>
                </a:solidFill>
                <a:latin typeface="字体视界-NWE粗楷体" panose="02000500000000000000" pitchFamily="2" charset="-122"/>
                <a:ea typeface="字体视界-NWE粗楷体" panose="02000500000000000000" pitchFamily="2" charset="-122"/>
                <a:cs typeface="+mn-ea"/>
                <a:sym typeface="Calibri" panose="020F0502020204030204"/>
              </a:rPr>
              <a:t>开发过程</a:t>
            </a:r>
            <a:endParaRPr lang="zh-CN" altLang="en-US" sz="6600" b="1" dirty="0">
              <a:solidFill>
                <a:srgbClr val="1F3762"/>
              </a:solidFill>
              <a:latin typeface="字体视界-NWE粗楷体" panose="02000500000000000000" pitchFamily="2" charset="-122"/>
              <a:ea typeface="字体视界-NWE粗楷体" panose="02000500000000000000" pitchFamily="2" charset="-122"/>
              <a:cs typeface="+mn-ea"/>
              <a:sym typeface="Calibri" panose="020F0502020204030204"/>
            </a:endParaRPr>
          </a:p>
        </p:txBody>
      </p:sp>
      <p:sp>
        <p:nvSpPr>
          <p:cNvPr id="22" name="TextBox 23"/>
          <p:cNvSpPr txBox="1"/>
          <p:nvPr/>
        </p:nvSpPr>
        <p:spPr>
          <a:xfrm>
            <a:off x="4065577" y="4894591"/>
            <a:ext cx="1437640" cy="374650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rgbClr val="1F376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Calibri" panose="020F0502020204030204"/>
              </a:rPr>
              <a:t>任务分配</a:t>
            </a:r>
            <a:endParaRPr lang="zh-CN" altLang="en-US" sz="2000" dirty="0">
              <a:solidFill>
                <a:srgbClr val="1F376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Calibri" panose="020F0502020204030204"/>
            </a:endParaRPr>
          </a:p>
        </p:txBody>
      </p:sp>
      <p:sp>
        <p:nvSpPr>
          <p:cNvPr id="32" name="TextBox 24"/>
          <p:cNvSpPr txBox="1"/>
          <p:nvPr/>
        </p:nvSpPr>
        <p:spPr>
          <a:xfrm>
            <a:off x="4065577" y="5270774"/>
            <a:ext cx="1437640" cy="374650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rgbClr val="1F376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Calibri" panose="020F0502020204030204"/>
              </a:rPr>
              <a:t>时间分配</a:t>
            </a:r>
            <a:endParaRPr lang="zh-CN" altLang="en-US" sz="2000" dirty="0">
              <a:solidFill>
                <a:srgbClr val="1F376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Calibri" panose="020F0502020204030204"/>
            </a:endParaRPr>
          </a:p>
        </p:txBody>
      </p:sp>
      <p:sp>
        <p:nvSpPr>
          <p:cNvPr id="33" name="TextBox 25"/>
          <p:cNvSpPr txBox="1"/>
          <p:nvPr/>
        </p:nvSpPr>
        <p:spPr>
          <a:xfrm>
            <a:off x="5849445" y="4900190"/>
            <a:ext cx="1437640" cy="374650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rgbClr val="1F376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Calibri" panose="020F0502020204030204"/>
              </a:rPr>
              <a:t>个人分工</a:t>
            </a:r>
            <a:endParaRPr lang="zh-CN" altLang="en-US" sz="2000" dirty="0">
              <a:solidFill>
                <a:srgbClr val="1F376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prism dir="d"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22" grpId="0"/>
      <p:bldP spid="32" grpId="0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4173360" y="323206"/>
            <a:ext cx="2030730" cy="497840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r>
              <a:rPr lang="en-US" altLang="zh-CN" sz="2800" dirty="0">
                <a:solidFill>
                  <a:srgbClr val="1F3762"/>
                </a:solidFill>
                <a:cs typeface="+mn-ea"/>
                <a:sym typeface="+mn-lt"/>
              </a:rPr>
              <a:t>--</a:t>
            </a:r>
            <a:r>
              <a:rPr lang="zh-CN" altLang="en-US" sz="2800" dirty="0">
                <a:solidFill>
                  <a:srgbClr val="1F3762"/>
                </a:solidFill>
                <a:cs typeface="+mn-ea"/>
                <a:sym typeface="+mn-lt"/>
              </a:rPr>
              <a:t>任务划分</a:t>
            </a:r>
            <a:endParaRPr lang="zh-CN" altLang="en-US" sz="2800" dirty="0">
              <a:solidFill>
                <a:srgbClr val="1F3762"/>
              </a:solidFill>
              <a:cs typeface="+mn-ea"/>
              <a:sym typeface="+mn-lt"/>
            </a:endParaRPr>
          </a:p>
        </p:txBody>
      </p:sp>
      <p:sp>
        <p:nvSpPr>
          <p:cNvPr id="3" name="矩形 1"/>
          <p:cNvSpPr>
            <a:spLocks noChangeArrowheads="1"/>
          </p:cNvSpPr>
          <p:nvPr/>
        </p:nvSpPr>
        <p:spPr bwMode="auto">
          <a:xfrm>
            <a:off x="983908" y="97061"/>
            <a:ext cx="4448927" cy="952427"/>
          </a:xfrm>
          <a:prstGeom prst="rect">
            <a:avLst/>
          </a:prstGeom>
          <a:noFill/>
          <a:ln>
            <a:noFill/>
          </a:ln>
        </p:spPr>
        <p:txBody>
          <a:bodyPr vert="horz" anchor="ctr"/>
          <a:lstStyle>
            <a:lvl1pPr indent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4400" b="1" dirty="0">
                <a:solidFill>
                  <a:srgbClr val="1F3762"/>
                </a:solidFill>
                <a:latin typeface="+mn-lt"/>
                <a:ea typeface="+mn-ea"/>
                <a:cs typeface="+mn-ea"/>
                <a:sym typeface="+mn-lt"/>
              </a:rPr>
              <a:t>开发过程</a:t>
            </a:r>
            <a:endParaRPr lang="zh-CN" altLang="en-US" sz="4400" b="1" dirty="0">
              <a:solidFill>
                <a:srgbClr val="1F376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879189" y="2163237"/>
            <a:ext cx="4234070" cy="3095818"/>
            <a:chOff x="-73113" y="1393414"/>
            <a:chExt cx="4832832" cy="3533614"/>
          </a:xfrm>
        </p:grpSpPr>
        <p:sp>
          <p:nvSpPr>
            <p:cNvPr id="48" name="椭圆 47"/>
            <p:cNvSpPr/>
            <p:nvPr/>
          </p:nvSpPr>
          <p:spPr>
            <a:xfrm>
              <a:off x="1226105" y="1393414"/>
              <a:ext cx="3533614" cy="3533614"/>
            </a:xfrm>
            <a:prstGeom prst="ellipse">
              <a:avLst/>
            </a:prstGeom>
            <a:solidFill>
              <a:srgbClr val="1F37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160">
                <a:cs typeface="+mn-ea"/>
                <a:sym typeface="+mn-lt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1440264" y="1634987"/>
              <a:ext cx="3105297" cy="31052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160">
                <a:cs typeface="+mn-ea"/>
                <a:sym typeface="+mn-lt"/>
              </a:endParaRPr>
            </a:p>
          </p:txBody>
        </p:sp>
        <p:sp>
          <p:nvSpPr>
            <p:cNvPr id="50" name="矩形 10"/>
            <p:cNvSpPr/>
            <p:nvPr/>
          </p:nvSpPr>
          <p:spPr>
            <a:xfrm rot="19750320">
              <a:off x="-73113" y="4113203"/>
              <a:ext cx="1761086" cy="667320"/>
            </a:xfrm>
            <a:custGeom>
              <a:avLst/>
              <a:gdLst>
                <a:gd name="connsiteX0" fmla="*/ 0 w 1745415"/>
                <a:gd name="connsiteY0" fmla="*/ 0 h 425404"/>
                <a:gd name="connsiteX1" fmla="*/ 1745415 w 1745415"/>
                <a:gd name="connsiteY1" fmla="*/ 0 h 425404"/>
                <a:gd name="connsiteX2" fmla="*/ 1745415 w 1745415"/>
                <a:gd name="connsiteY2" fmla="*/ 425404 h 425404"/>
                <a:gd name="connsiteX3" fmla="*/ 0 w 1745415"/>
                <a:gd name="connsiteY3" fmla="*/ 425404 h 425404"/>
                <a:gd name="connsiteX4" fmla="*/ 0 w 1745415"/>
                <a:gd name="connsiteY4" fmla="*/ 0 h 425404"/>
                <a:gd name="connsiteX0-1" fmla="*/ 2362 w 1745415"/>
                <a:gd name="connsiteY0-2" fmla="*/ 0 h 550333"/>
                <a:gd name="connsiteX1-3" fmla="*/ 1745415 w 1745415"/>
                <a:gd name="connsiteY1-4" fmla="*/ 124929 h 550333"/>
                <a:gd name="connsiteX2-5" fmla="*/ 1745415 w 1745415"/>
                <a:gd name="connsiteY2-6" fmla="*/ 550333 h 550333"/>
                <a:gd name="connsiteX3-7" fmla="*/ 0 w 1745415"/>
                <a:gd name="connsiteY3-8" fmla="*/ 550333 h 550333"/>
                <a:gd name="connsiteX4-9" fmla="*/ 2362 w 1745415"/>
                <a:gd name="connsiteY4-10" fmla="*/ 0 h 550333"/>
                <a:gd name="connsiteX0-11" fmla="*/ 18033 w 1761086"/>
                <a:gd name="connsiteY0-12" fmla="*/ 0 h 667320"/>
                <a:gd name="connsiteX1-13" fmla="*/ 1761086 w 1761086"/>
                <a:gd name="connsiteY1-14" fmla="*/ 124929 h 667320"/>
                <a:gd name="connsiteX2-15" fmla="*/ 1761086 w 1761086"/>
                <a:gd name="connsiteY2-16" fmla="*/ 550333 h 667320"/>
                <a:gd name="connsiteX3-17" fmla="*/ 0 w 1761086"/>
                <a:gd name="connsiteY3-18" fmla="*/ 667320 h 667320"/>
                <a:gd name="connsiteX4-19" fmla="*/ 18033 w 1761086"/>
                <a:gd name="connsiteY4-20" fmla="*/ 0 h 66732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61086" h="667320">
                  <a:moveTo>
                    <a:pt x="18033" y="0"/>
                  </a:moveTo>
                  <a:lnTo>
                    <a:pt x="1761086" y="124929"/>
                  </a:lnTo>
                  <a:lnTo>
                    <a:pt x="1761086" y="550333"/>
                  </a:lnTo>
                  <a:lnTo>
                    <a:pt x="0" y="667320"/>
                  </a:lnTo>
                  <a:cubicBezTo>
                    <a:pt x="787" y="483876"/>
                    <a:pt x="17246" y="183444"/>
                    <a:pt x="18033" y="0"/>
                  </a:cubicBezTo>
                  <a:close/>
                </a:path>
              </a:pathLst>
            </a:custGeom>
            <a:solidFill>
              <a:srgbClr val="1F37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160">
                <a:cs typeface="+mn-ea"/>
                <a:sym typeface="+mn-lt"/>
              </a:endParaRPr>
            </a:p>
          </p:txBody>
        </p:sp>
      </p:grpSp>
      <p:sp>
        <p:nvSpPr>
          <p:cNvPr id="71" name="矩形 70"/>
          <p:cNvSpPr/>
          <p:nvPr/>
        </p:nvSpPr>
        <p:spPr>
          <a:xfrm>
            <a:off x="2161012" y="3354342"/>
            <a:ext cx="2765107" cy="640715"/>
          </a:xfrm>
          <a:prstGeom prst="rect">
            <a:avLst/>
          </a:prstGeom>
        </p:spPr>
        <p:txBody>
          <a:bodyPr wrap="square" lIns="109702" tIns="54850" rIns="109702" bIns="54850">
            <a:spAutoFit/>
          </a:bodyPr>
          <a:p>
            <a:pPr algn="ctr">
              <a:lnSpc>
                <a:spcPct val="120000"/>
              </a:lnSpc>
            </a:pPr>
            <a:r>
              <a:rPr lang="zh-CN" altLang="en-US" sz="2880" dirty="0">
                <a:solidFill>
                  <a:srgbClr val="1F3762"/>
                </a:solidFill>
                <a:cs typeface="+mn-ea"/>
                <a:sym typeface="+mn-lt"/>
              </a:rPr>
              <a:t>任务分配</a:t>
            </a:r>
            <a:endParaRPr lang="zh-CN" altLang="en-US" sz="2880" dirty="0">
              <a:solidFill>
                <a:srgbClr val="1F3762"/>
              </a:solidFill>
              <a:cs typeface="+mn-ea"/>
              <a:sym typeface="+mn-lt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744845" y="2689860"/>
            <a:ext cx="5080000" cy="26765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304800" algn="l"/>
            <a:r>
              <a:rPr lang="en-US" altLang="zh-CN" sz="2800" b="0">
                <a:ea typeface="宋体" pitchFamily="2" charset="-122"/>
              </a:rPr>
              <a:t>  </a:t>
            </a:r>
            <a:r>
              <a:rPr lang="zh-CN" sz="2800" b="0">
                <a:ea typeface="宋体" pitchFamily="2" charset="-122"/>
              </a:rPr>
              <a:t>首先分出来了几个任务，包括架构设计，用户界面（UI）设计，棋子移动规则算法，网络编程实现联机对战，完成以上功能后再根据时间考虑是否要完成AI对战。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eelOff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4173360" y="323206"/>
            <a:ext cx="2030730" cy="497840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r>
              <a:rPr lang="en-US" altLang="zh-CN" sz="2800" dirty="0">
                <a:solidFill>
                  <a:srgbClr val="1F3762"/>
                </a:solidFill>
                <a:cs typeface="+mn-ea"/>
                <a:sym typeface="+mn-lt"/>
              </a:rPr>
              <a:t>--</a:t>
            </a:r>
            <a:r>
              <a:rPr lang="zh-CN" altLang="en-US" sz="2800" dirty="0">
                <a:solidFill>
                  <a:srgbClr val="1F3762"/>
                </a:solidFill>
                <a:cs typeface="+mn-ea"/>
                <a:sym typeface="+mn-lt"/>
              </a:rPr>
              <a:t>个人分工</a:t>
            </a:r>
            <a:endParaRPr lang="zh-CN" altLang="en-US" sz="2800" dirty="0">
              <a:solidFill>
                <a:srgbClr val="1F3762"/>
              </a:solidFill>
              <a:cs typeface="+mn-ea"/>
              <a:sym typeface="+mn-lt"/>
            </a:endParaRPr>
          </a:p>
        </p:txBody>
      </p:sp>
      <p:sp>
        <p:nvSpPr>
          <p:cNvPr id="3" name="矩形 1"/>
          <p:cNvSpPr>
            <a:spLocks noChangeArrowheads="1"/>
          </p:cNvSpPr>
          <p:nvPr/>
        </p:nvSpPr>
        <p:spPr bwMode="auto">
          <a:xfrm>
            <a:off x="983908" y="97061"/>
            <a:ext cx="4448927" cy="952427"/>
          </a:xfrm>
          <a:prstGeom prst="rect">
            <a:avLst/>
          </a:prstGeom>
          <a:noFill/>
          <a:ln>
            <a:noFill/>
          </a:ln>
        </p:spPr>
        <p:txBody>
          <a:bodyPr vert="horz" anchor="ctr"/>
          <a:lstStyle>
            <a:lvl1pPr indent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4400" b="1" dirty="0">
                <a:solidFill>
                  <a:srgbClr val="1F3762"/>
                </a:solidFill>
                <a:latin typeface="+mn-lt"/>
                <a:ea typeface="+mn-ea"/>
                <a:cs typeface="+mn-ea"/>
                <a:sym typeface="+mn-lt"/>
              </a:rPr>
              <a:t>开发过程</a:t>
            </a:r>
            <a:endParaRPr lang="zh-CN" altLang="en-US" sz="4400" b="1" dirty="0">
              <a:solidFill>
                <a:srgbClr val="1F376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460973" y="2810031"/>
            <a:ext cx="7914819" cy="2441558"/>
            <a:chOff x="2086280" y="2373796"/>
            <a:chExt cx="8794244" cy="2712842"/>
          </a:xfrm>
        </p:grpSpPr>
        <p:grpSp>
          <p:nvGrpSpPr>
            <p:cNvPr id="30" name="组合 29"/>
            <p:cNvGrpSpPr/>
            <p:nvPr/>
          </p:nvGrpSpPr>
          <p:grpSpPr>
            <a:xfrm>
              <a:off x="6319812" y="2400021"/>
              <a:ext cx="4560712" cy="997656"/>
              <a:chOff x="6757637" y="2264295"/>
              <a:chExt cx="5804980" cy="1269840"/>
            </a:xfrm>
          </p:grpSpPr>
          <p:cxnSp>
            <p:nvCxnSpPr>
              <p:cNvPr id="45" name="Straight Connector 25"/>
              <p:cNvCxnSpPr/>
              <p:nvPr/>
            </p:nvCxnSpPr>
            <p:spPr>
              <a:xfrm flipH="1">
                <a:off x="6757637" y="2883090"/>
                <a:ext cx="2322805" cy="0"/>
              </a:xfrm>
              <a:prstGeom prst="line">
                <a:avLst/>
              </a:prstGeom>
              <a:ln w="28575">
                <a:solidFill>
                  <a:srgbClr val="1F37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ounded Rectangle 32"/>
              <p:cNvSpPr/>
              <p:nvPr/>
            </p:nvSpPr>
            <p:spPr>
              <a:xfrm flipH="1">
                <a:off x="8336405" y="2264295"/>
                <a:ext cx="4226212" cy="1269840"/>
              </a:xfrm>
              <a:prstGeom prst="roundRect">
                <a:avLst/>
              </a:prstGeom>
              <a:solidFill>
                <a:srgbClr val="1F37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60" dirty="0">
                  <a:cs typeface="+mn-ea"/>
                  <a:sym typeface="+mn-lt"/>
                </a:endParaRPr>
              </a:p>
            </p:txBody>
          </p:sp>
        </p:grpSp>
        <p:cxnSp>
          <p:nvCxnSpPr>
            <p:cNvPr id="31" name="Straight Connector 25"/>
            <p:cNvCxnSpPr/>
            <p:nvPr/>
          </p:nvCxnSpPr>
          <p:spPr>
            <a:xfrm flipH="1">
              <a:off x="3105150" y="3866118"/>
              <a:ext cx="1959462" cy="0"/>
            </a:xfrm>
            <a:prstGeom prst="line">
              <a:avLst/>
            </a:prstGeom>
            <a:ln w="28575">
              <a:solidFill>
                <a:srgbClr val="1F37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Arc 21"/>
            <p:cNvSpPr/>
            <p:nvPr/>
          </p:nvSpPr>
          <p:spPr>
            <a:xfrm flipH="1">
              <a:off x="3464331" y="2883089"/>
              <a:ext cx="1966059" cy="1966058"/>
            </a:xfrm>
            <a:prstGeom prst="arc">
              <a:avLst>
                <a:gd name="adj1" fmla="val 16200000"/>
                <a:gd name="adj2" fmla="val 5426856"/>
              </a:avLst>
            </a:prstGeom>
            <a:ln w="28575">
              <a:solidFill>
                <a:srgbClr val="1F37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160" dirty="0">
                <a:cs typeface="+mn-ea"/>
                <a:sym typeface="+mn-lt"/>
              </a:endParaRPr>
            </a:p>
          </p:txBody>
        </p:sp>
        <p:sp>
          <p:nvSpPr>
            <p:cNvPr id="33" name="Rounded Rectangle 31"/>
            <p:cNvSpPr/>
            <p:nvPr/>
          </p:nvSpPr>
          <p:spPr>
            <a:xfrm flipH="1">
              <a:off x="4353753" y="2587579"/>
              <a:ext cx="2459200" cy="536089"/>
            </a:xfrm>
            <a:prstGeom prst="roundRect">
              <a:avLst/>
            </a:prstGeom>
            <a:solidFill>
              <a:srgbClr val="1F37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60" b="1" dirty="0">
                <a:cs typeface="+mn-ea"/>
                <a:sym typeface="+mn-lt"/>
              </a:endParaRPr>
            </a:p>
          </p:txBody>
        </p:sp>
        <p:sp>
          <p:nvSpPr>
            <p:cNvPr id="34" name="Rounded Rectangle 32"/>
            <p:cNvSpPr/>
            <p:nvPr/>
          </p:nvSpPr>
          <p:spPr>
            <a:xfrm flipH="1">
              <a:off x="4353753" y="3576207"/>
              <a:ext cx="2459200" cy="536089"/>
            </a:xfrm>
            <a:prstGeom prst="roundRect">
              <a:avLst/>
            </a:prstGeom>
            <a:solidFill>
              <a:srgbClr val="1F37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60" dirty="0">
                <a:cs typeface="+mn-ea"/>
                <a:sym typeface="+mn-lt"/>
              </a:endParaRPr>
            </a:p>
          </p:txBody>
        </p:sp>
        <p:sp>
          <p:nvSpPr>
            <p:cNvPr id="35" name="Rounded Rectangle 33"/>
            <p:cNvSpPr/>
            <p:nvPr/>
          </p:nvSpPr>
          <p:spPr>
            <a:xfrm flipH="1">
              <a:off x="4353753" y="4547759"/>
              <a:ext cx="2459200" cy="536089"/>
            </a:xfrm>
            <a:prstGeom prst="roundRect">
              <a:avLst/>
            </a:prstGeom>
            <a:solidFill>
              <a:srgbClr val="1F37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60" dirty="0">
                <a:cs typeface="+mn-ea"/>
                <a:sym typeface="+mn-lt"/>
              </a:endParaRPr>
            </a:p>
          </p:txBody>
        </p:sp>
        <p:sp>
          <p:nvSpPr>
            <p:cNvPr id="36" name="Freeform 62"/>
            <p:cNvSpPr>
              <a:spLocks noEditPoints="1"/>
            </p:cNvSpPr>
            <p:nvPr/>
          </p:nvSpPr>
          <p:spPr bwMode="auto">
            <a:xfrm>
              <a:off x="2291234" y="3598192"/>
              <a:ext cx="598296" cy="533405"/>
            </a:xfrm>
            <a:custGeom>
              <a:avLst/>
              <a:gdLst>
                <a:gd name="T0" fmla="*/ 384 w 387"/>
                <a:gd name="T1" fmla="*/ 320 h 345"/>
                <a:gd name="T2" fmla="*/ 347 w 387"/>
                <a:gd name="T3" fmla="*/ 241 h 345"/>
                <a:gd name="T4" fmla="*/ 326 w 387"/>
                <a:gd name="T5" fmla="*/ 226 h 345"/>
                <a:gd name="T6" fmla="*/ 284 w 387"/>
                <a:gd name="T7" fmla="*/ 226 h 345"/>
                <a:gd name="T8" fmla="*/ 284 w 387"/>
                <a:gd name="T9" fmla="*/ 214 h 345"/>
                <a:gd name="T10" fmla="*/ 319 w 387"/>
                <a:gd name="T11" fmla="*/ 214 h 345"/>
                <a:gd name="T12" fmla="*/ 345 w 387"/>
                <a:gd name="T13" fmla="*/ 187 h 345"/>
                <a:gd name="T14" fmla="*/ 345 w 387"/>
                <a:gd name="T15" fmla="*/ 27 h 345"/>
                <a:gd name="T16" fmla="*/ 319 w 387"/>
                <a:gd name="T17" fmla="*/ 0 h 345"/>
                <a:gd name="T18" fmla="*/ 68 w 387"/>
                <a:gd name="T19" fmla="*/ 0 h 345"/>
                <a:gd name="T20" fmla="*/ 42 w 387"/>
                <a:gd name="T21" fmla="*/ 27 h 345"/>
                <a:gd name="T22" fmla="*/ 42 w 387"/>
                <a:gd name="T23" fmla="*/ 187 h 345"/>
                <a:gd name="T24" fmla="*/ 68 w 387"/>
                <a:gd name="T25" fmla="*/ 214 h 345"/>
                <a:gd name="T26" fmla="*/ 102 w 387"/>
                <a:gd name="T27" fmla="*/ 214 h 345"/>
                <a:gd name="T28" fmla="*/ 102 w 387"/>
                <a:gd name="T29" fmla="*/ 226 h 345"/>
                <a:gd name="T30" fmla="*/ 60 w 387"/>
                <a:gd name="T31" fmla="*/ 226 h 345"/>
                <a:gd name="T32" fmla="*/ 39 w 387"/>
                <a:gd name="T33" fmla="*/ 241 h 345"/>
                <a:gd name="T34" fmla="*/ 3 w 387"/>
                <a:gd name="T35" fmla="*/ 320 h 345"/>
                <a:gd name="T36" fmla="*/ 3 w 387"/>
                <a:gd name="T37" fmla="*/ 338 h 345"/>
                <a:gd name="T38" fmla="*/ 16 w 387"/>
                <a:gd name="T39" fmla="*/ 345 h 345"/>
                <a:gd name="T40" fmla="*/ 116 w 387"/>
                <a:gd name="T41" fmla="*/ 345 h 345"/>
                <a:gd name="T42" fmla="*/ 116 w 387"/>
                <a:gd name="T43" fmla="*/ 345 h 345"/>
                <a:gd name="T44" fmla="*/ 193 w 387"/>
                <a:gd name="T45" fmla="*/ 345 h 345"/>
                <a:gd name="T46" fmla="*/ 270 w 387"/>
                <a:gd name="T47" fmla="*/ 345 h 345"/>
                <a:gd name="T48" fmla="*/ 271 w 387"/>
                <a:gd name="T49" fmla="*/ 345 h 345"/>
                <a:gd name="T50" fmla="*/ 370 w 387"/>
                <a:gd name="T51" fmla="*/ 345 h 345"/>
                <a:gd name="T52" fmla="*/ 384 w 387"/>
                <a:gd name="T53" fmla="*/ 338 h 345"/>
                <a:gd name="T54" fmla="*/ 384 w 387"/>
                <a:gd name="T55" fmla="*/ 320 h 345"/>
                <a:gd name="T56" fmla="*/ 64 w 387"/>
                <a:gd name="T57" fmla="*/ 187 h 345"/>
                <a:gd name="T58" fmla="*/ 64 w 387"/>
                <a:gd name="T59" fmla="*/ 27 h 345"/>
                <a:gd name="T60" fmla="*/ 68 w 387"/>
                <a:gd name="T61" fmla="*/ 23 h 345"/>
                <a:gd name="T62" fmla="*/ 319 w 387"/>
                <a:gd name="T63" fmla="*/ 23 h 345"/>
                <a:gd name="T64" fmla="*/ 323 w 387"/>
                <a:gd name="T65" fmla="*/ 27 h 345"/>
                <a:gd name="T66" fmla="*/ 323 w 387"/>
                <a:gd name="T67" fmla="*/ 187 h 345"/>
                <a:gd name="T68" fmla="*/ 319 w 387"/>
                <a:gd name="T69" fmla="*/ 191 h 345"/>
                <a:gd name="T70" fmla="*/ 68 w 387"/>
                <a:gd name="T71" fmla="*/ 191 h 345"/>
                <a:gd name="T72" fmla="*/ 64 w 387"/>
                <a:gd name="T73" fmla="*/ 187 h 345"/>
                <a:gd name="T74" fmla="*/ 256 w 387"/>
                <a:gd name="T75" fmla="*/ 316 h 345"/>
                <a:gd name="T76" fmla="*/ 252 w 387"/>
                <a:gd name="T77" fmla="*/ 318 h 345"/>
                <a:gd name="T78" fmla="*/ 222 w 387"/>
                <a:gd name="T79" fmla="*/ 319 h 345"/>
                <a:gd name="T80" fmla="*/ 210 w 387"/>
                <a:gd name="T81" fmla="*/ 319 h 345"/>
                <a:gd name="T82" fmla="*/ 176 w 387"/>
                <a:gd name="T83" fmla="*/ 319 h 345"/>
                <a:gd name="T84" fmla="*/ 164 w 387"/>
                <a:gd name="T85" fmla="*/ 319 h 345"/>
                <a:gd name="T86" fmla="*/ 135 w 387"/>
                <a:gd name="T87" fmla="*/ 318 h 345"/>
                <a:gd name="T88" fmla="*/ 130 w 387"/>
                <a:gd name="T89" fmla="*/ 316 h 345"/>
                <a:gd name="T90" fmla="*/ 129 w 387"/>
                <a:gd name="T91" fmla="*/ 311 h 345"/>
                <a:gd name="T92" fmla="*/ 134 w 387"/>
                <a:gd name="T93" fmla="*/ 288 h 345"/>
                <a:gd name="T94" fmla="*/ 140 w 387"/>
                <a:gd name="T95" fmla="*/ 283 h 345"/>
                <a:gd name="T96" fmla="*/ 168 w 387"/>
                <a:gd name="T97" fmla="*/ 283 h 345"/>
                <a:gd name="T98" fmla="*/ 218 w 387"/>
                <a:gd name="T99" fmla="*/ 283 h 345"/>
                <a:gd name="T100" fmla="*/ 247 w 387"/>
                <a:gd name="T101" fmla="*/ 283 h 345"/>
                <a:gd name="T102" fmla="*/ 252 w 387"/>
                <a:gd name="T103" fmla="*/ 288 h 345"/>
                <a:gd name="T104" fmla="*/ 257 w 387"/>
                <a:gd name="T105" fmla="*/ 311 h 345"/>
                <a:gd name="T106" fmla="*/ 256 w 387"/>
                <a:gd name="T107" fmla="*/ 31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7" h="345">
                  <a:moveTo>
                    <a:pt x="384" y="320"/>
                  </a:moveTo>
                  <a:cubicBezTo>
                    <a:pt x="347" y="241"/>
                    <a:pt x="347" y="241"/>
                    <a:pt x="347" y="241"/>
                  </a:cubicBezTo>
                  <a:cubicBezTo>
                    <a:pt x="343" y="232"/>
                    <a:pt x="334" y="226"/>
                    <a:pt x="326" y="226"/>
                  </a:cubicBezTo>
                  <a:cubicBezTo>
                    <a:pt x="284" y="226"/>
                    <a:pt x="284" y="226"/>
                    <a:pt x="284" y="226"/>
                  </a:cubicBezTo>
                  <a:cubicBezTo>
                    <a:pt x="284" y="214"/>
                    <a:pt x="284" y="214"/>
                    <a:pt x="284" y="214"/>
                  </a:cubicBezTo>
                  <a:cubicBezTo>
                    <a:pt x="319" y="214"/>
                    <a:pt x="319" y="214"/>
                    <a:pt x="319" y="214"/>
                  </a:cubicBezTo>
                  <a:cubicBezTo>
                    <a:pt x="333" y="214"/>
                    <a:pt x="345" y="202"/>
                    <a:pt x="345" y="187"/>
                  </a:cubicBezTo>
                  <a:cubicBezTo>
                    <a:pt x="345" y="27"/>
                    <a:pt x="345" y="27"/>
                    <a:pt x="345" y="27"/>
                  </a:cubicBezTo>
                  <a:cubicBezTo>
                    <a:pt x="345" y="12"/>
                    <a:pt x="333" y="0"/>
                    <a:pt x="319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3" y="0"/>
                    <a:pt x="42" y="12"/>
                    <a:pt x="42" y="27"/>
                  </a:cubicBezTo>
                  <a:cubicBezTo>
                    <a:pt x="42" y="187"/>
                    <a:pt x="42" y="187"/>
                    <a:pt x="42" y="187"/>
                  </a:cubicBezTo>
                  <a:cubicBezTo>
                    <a:pt x="42" y="202"/>
                    <a:pt x="53" y="214"/>
                    <a:pt x="68" y="214"/>
                  </a:cubicBezTo>
                  <a:cubicBezTo>
                    <a:pt x="102" y="214"/>
                    <a:pt x="102" y="214"/>
                    <a:pt x="102" y="214"/>
                  </a:cubicBezTo>
                  <a:cubicBezTo>
                    <a:pt x="102" y="226"/>
                    <a:pt x="102" y="226"/>
                    <a:pt x="102" y="226"/>
                  </a:cubicBezTo>
                  <a:cubicBezTo>
                    <a:pt x="60" y="226"/>
                    <a:pt x="60" y="226"/>
                    <a:pt x="60" y="226"/>
                  </a:cubicBezTo>
                  <a:cubicBezTo>
                    <a:pt x="52" y="226"/>
                    <a:pt x="43" y="232"/>
                    <a:pt x="39" y="241"/>
                  </a:cubicBezTo>
                  <a:cubicBezTo>
                    <a:pt x="3" y="320"/>
                    <a:pt x="3" y="320"/>
                    <a:pt x="3" y="320"/>
                  </a:cubicBezTo>
                  <a:cubicBezTo>
                    <a:pt x="0" y="326"/>
                    <a:pt x="0" y="333"/>
                    <a:pt x="3" y="338"/>
                  </a:cubicBezTo>
                  <a:cubicBezTo>
                    <a:pt x="6" y="342"/>
                    <a:pt x="10" y="345"/>
                    <a:pt x="16" y="345"/>
                  </a:cubicBezTo>
                  <a:cubicBezTo>
                    <a:pt x="116" y="345"/>
                    <a:pt x="116" y="345"/>
                    <a:pt x="116" y="345"/>
                  </a:cubicBezTo>
                  <a:cubicBezTo>
                    <a:pt x="116" y="345"/>
                    <a:pt x="116" y="345"/>
                    <a:pt x="116" y="345"/>
                  </a:cubicBezTo>
                  <a:cubicBezTo>
                    <a:pt x="193" y="345"/>
                    <a:pt x="193" y="345"/>
                    <a:pt x="193" y="345"/>
                  </a:cubicBezTo>
                  <a:cubicBezTo>
                    <a:pt x="270" y="345"/>
                    <a:pt x="270" y="345"/>
                    <a:pt x="270" y="345"/>
                  </a:cubicBezTo>
                  <a:cubicBezTo>
                    <a:pt x="270" y="345"/>
                    <a:pt x="271" y="345"/>
                    <a:pt x="271" y="345"/>
                  </a:cubicBezTo>
                  <a:cubicBezTo>
                    <a:pt x="370" y="345"/>
                    <a:pt x="370" y="345"/>
                    <a:pt x="370" y="345"/>
                  </a:cubicBezTo>
                  <a:cubicBezTo>
                    <a:pt x="376" y="345"/>
                    <a:pt x="381" y="342"/>
                    <a:pt x="384" y="338"/>
                  </a:cubicBezTo>
                  <a:cubicBezTo>
                    <a:pt x="387" y="333"/>
                    <a:pt x="387" y="326"/>
                    <a:pt x="384" y="320"/>
                  </a:cubicBezTo>
                  <a:close/>
                  <a:moveTo>
                    <a:pt x="64" y="187"/>
                  </a:moveTo>
                  <a:cubicBezTo>
                    <a:pt x="64" y="27"/>
                    <a:pt x="64" y="27"/>
                    <a:pt x="64" y="27"/>
                  </a:cubicBezTo>
                  <a:cubicBezTo>
                    <a:pt x="64" y="25"/>
                    <a:pt x="65" y="23"/>
                    <a:pt x="68" y="23"/>
                  </a:cubicBezTo>
                  <a:cubicBezTo>
                    <a:pt x="319" y="23"/>
                    <a:pt x="319" y="23"/>
                    <a:pt x="319" y="23"/>
                  </a:cubicBezTo>
                  <a:cubicBezTo>
                    <a:pt x="321" y="23"/>
                    <a:pt x="323" y="25"/>
                    <a:pt x="323" y="27"/>
                  </a:cubicBezTo>
                  <a:cubicBezTo>
                    <a:pt x="323" y="187"/>
                    <a:pt x="323" y="187"/>
                    <a:pt x="323" y="187"/>
                  </a:cubicBezTo>
                  <a:cubicBezTo>
                    <a:pt x="323" y="189"/>
                    <a:pt x="321" y="191"/>
                    <a:pt x="319" y="191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65" y="191"/>
                    <a:pt x="64" y="189"/>
                    <a:pt x="64" y="187"/>
                  </a:cubicBezTo>
                  <a:close/>
                  <a:moveTo>
                    <a:pt x="256" y="316"/>
                  </a:moveTo>
                  <a:cubicBezTo>
                    <a:pt x="255" y="318"/>
                    <a:pt x="254" y="318"/>
                    <a:pt x="252" y="318"/>
                  </a:cubicBezTo>
                  <a:cubicBezTo>
                    <a:pt x="222" y="319"/>
                    <a:pt x="222" y="319"/>
                    <a:pt x="222" y="319"/>
                  </a:cubicBezTo>
                  <a:cubicBezTo>
                    <a:pt x="210" y="319"/>
                    <a:pt x="210" y="319"/>
                    <a:pt x="210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64" y="319"/>
                    <a:pt x="164" y="319"/>
                    <a:pt x="164" y="319"/>
                  </a:cubicBezTo>
                  <a:cubicBezTo>
                    <a:pt x="135" y="318"/>
                    <a:pt x="135" y="318"/>
                    <a:pt x="135" y="318"/>
                  </a:cubicBezTo>
                  <a:cubicBezTo>
                    <a:pt x="133" y="318"/>
                    <a:pt x="131" y="318"/>
                    <a:pt x="130" y="316"/>
                  </a:cubicBezTo>
                  <a:cubicBezTo>
                    <a:pt x="129" y="315"/>
                    <a:pt x="129" y="313"/>
                    <a:pt x="129" y="311"/>
                  </a:cubicBezTo>
                  <a:cubicBezTo>
                    <a:pt x="134" y="288"/>
                    <a:pt x="134" y="288"/>
                    <a:pt x="134" y="288"/>
                  </a:cubicBezTo>
                  <a:cubicBezTo>
                    <a:pt x="135" y="285"/>
                    <a:pt x="137" y="283"/>
                    <a:pt x="140" y="283"/>
                  </a:cubicBezTo>
                  <a:cubicBezTo>
                    <a:pt x="168" y="283"/>
                    <a:pt x="168" y="283"/>
                    <a:pt x="168" y="283"/>
                  </a:cubicBezTo>
                  <a:cubicBezTo>
                    <a:pt x="218" y="283"/>
                    <a:pt x="218" y="283"/>
                    <a:pt x="218" y="283"/>
                  </a:cubicBezTo>
                  <a:cubicBezTo>
                    <a:pt x="247" y="283"/>
                    <a:pt x="247" y="283"/>
                    <a:pt x="247" y="283"/>
                  </a:cubicBezTo>
                  <a:cubicBezTo>
                    <a:pt x="249" y="283"/>
                    <a:pt x="251" y="285"/>
                    <a:pt x="252" y="288"/>
                  </a:cubicBezTo>
                  <a:cubicBezTo>
                    <a:pt x="257" y="311"/>
                    <a:pt x="257" y="311"/>
                    <a:pt x="257" y="311"/>
                  </a:cubicBezTo>
                  <a:cubicBezTo>
                    <a:pt x="258" y="313"/>
                    <a:pt x="257" y="315"/>
                    <a:pt x="256" y="316"/>
                  </a:cubicBezTo>
                  <a:close/>
                </a:path>
              </a:pathLst>
            </a:custGeom>
            <a:solidFill>
              <a:srgbClr val="1F3762"/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zh-CN" altLang="en-US" sz="2160">
                <a:cs typeface="+mn-ea"/>
                <a:sym typeface="+mn-lt"/>
              </a:endParaRPr>
            </a:p>
          </p:txBody>
        </p:sp>
        <p:sp>
          <p:nvSpPr>
            <p:cNvPr id="37" name="文本框 44"/>
            <p:cNvSpPr txBox="1"/>
            <p:nvPr/>
          </p:nvSpPr>
          <p:spPr>
            <a:xfrm>
              <a:off x="4693032" y="2655809"/>
              <a:ext cx="1813993" cy="443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秦昊池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8" name="文本框 45"/>
            <p:cNvSpPr txBox="1"/>
            <p:nvPr/>
          </p:nvSpPr>
          <p:spPr>
            <a:xfrm>
              <a:off x="4676100" y="3644362"/>
              <a:ext cx="1813992" cy="443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聂安芹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9" name="文本框 46"/>
            <p:cNvSpPr txBox="1"/>
            <p:nvPr/>
          </p:nvSpPr>
          <p:spPr>
            <a:xfrm>
              <a:off x="4693033" y="4643549"/>
              <a:ext cx="1813992" cy="443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傅佳乐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1" name="文本框 48"/>
            <p:cNvSpPr txBox="1"/>
            <p:nvPr/>
          </p:nvSpPr>
          <p:spPr>
            <a:xfrm>
              <a:off x="7698269" y="2373796"/>
              <a:ext cx="2741789" cy="1024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分析架构，学习棋子移动规则算法，完成部分界面</a:t>
              </a:r>
              <a:endParaRPr lang="zh-CN" altLang="en-US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3" name="Sev01"/>
            <p:cNvSpPr>
              <a:spLocks noChangeAspect="1"/>
            </p:cNvSpPr>
            <p:nvPr/>
          </p:nvSpPr>
          <p:spPr>
            <a:xfrm flipH="1">
              <a:off x="2086280" y="3367315"/>
              <a:ext cx="997610" cy="997610"/>
            </a:xfrm>
            <a:prstGeom prst="ellipse">
              <a:avLst/>
            </a:prstGeom>
            <a:noFill/>
            <a:ln w="57150">
              <a:solidFill>
                <a:srgbClr val="1F37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4" name="Straight Connector 25"/>
          <p:cNvCxnSpPr/>
          <p:nvPr/>
        </p:nvCxnSpPr>
        <p:spPr>
          <a:xfrm flipH="1">
            <a:off x="6553092" y="4133506"/>
            <a:ext cx="1642431" cy="0"/>
          </a:xfrm>
          <a:prstGeom prst="line">
            <a:avLst/>
          </a:prstGeom>
          <a:ln w="28575">
            <a:solidFill>
              <a:srgbClr val="1F37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32"/>
          <p:cNvSpPr/>
          <p:nvPr/>
        </p:nvSpPr>
        <p:spPr>
          <a:xfrm flipH="1">
            <a:off x="7387590" y="3780155"/>
            <a:ext cx="3136900" cy="821690"/>
          </a:xfrm>
          <a:prstGeom prst="roundRect">
            <a:avLst/>
          </a:prstGeom>
          <a:solidFill>
            <a:srgbClr val="1F37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960" dirty="0">
              <a:cs typeface="+mn-ea"/>
              <a:sym typeface="+mn-lt"/>
            </a:endParaRPr>
          </a:p>
        </p:txBody>
      </p:sp>
      <p:sp>
        <p:nvSpPr>
          <p:cNvPr id="6" name="文本框 48"/>
          <p:cNvSpPr txBox="1"/>
          <p:nvPr/>
        </p:nvSpPr>
        <p:spPr>
          <a:xfrm>
            <a:off x="7387590" y="3780155"/>
            <a:ext cx="28460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学习网络编程，学习QML如何与C++交互和完成主菜单、关于和设置界面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Rounded Rectangle 32"/>
          <p:cNvSpPr/>
          <p:nvPr/>
        </p:nvSpPr>
        <p:spPr>
          <a:xfrm flipH="1">
            <a:off x="7386955" y="4650105"/>
            <a:ext cx="3137535" cy="897890"/>
          </a:xfrm>
          <a:prstGeom prst="roundRect">
            <a:avLst/>
          </a:prstGeom>
          <a:solidFill>
            <a:srgbClr val="1F37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960" dirty="0">
              <a:cs typeface="+mn-ea"/>
              <a:sym typeface="+mn-lt"/>
            </a:endParaRPr>
          </a:p>
        </p:txBody>
      </p:sp>
      <p:cxnSp>
        <p:nvCxnSpPr>
          <p:cNvPr id="9" name="Straight Connector 25"/>
          <p:cNvCxnSpPr/>
          <p:nvPr/>
        </p:nvCxnSpPr>
        <p:spPr>
          <a:xfrm flipH="1">
            <a:off x="6608972" y="4995836"/>
            <a:ext cx="1642431" cy="0"/>
          </a:xfrm>
          <a:prstGeom prst="line">
            <a:avLst/>
          </a:prstGeom>
          <a:ln w="28575">
            <a:solidFill>
              <a:srgbClr val="1F37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48"/>
          <p:cNvSpPr txBox="1"/>
          <p:nvPr/>
        </p:nvSpPr>
        <p:spPr>
          <a:xfrm>
            <a:off x="7512050" y="4702175"/>
            <a:ext cx="28460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分析架构，大致了解网络编程，学习棋子移动方法和完成游戏界面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eelOff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4173360" y="323206"/>
            <a:ext cx="2030730" cy="497840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r>
              <a:rPr lang="en-US" altLang="zh-CN" sz="2800" dirty="0">
                <a:solidFill>
                  <a:srgbClr val="1F3762"/>
                </a:solidFill>
                <a:cs typeface="+mn-ea"/>
                <a:sym typeface="+mn-lt"/>
              </a:rPr>
              <a:t>--</a:t>
            </a:r>
            <a:r>
              <a:rPr lang="zh-CN" altLang="en-US" sz="2800" dirty="0">
                <a:solidFill>
                  <a:srgbClr val="1F3762"/>
                </a:solidFill>
                <a:cs typeface="+mn-ea"/>
                <a:sym typeface="+mn-lt"/>
              </a:rPr>
              <a:t>时间分配</a:t>
            </a:r>
            <a:endParaRPr lang="zh-CN" altLang="en-US" sz="2800" dirty="0">
              <a:solidFill>
                <a:srgbClr val="1F3762"/>
              </a:solidFill>
              <a:cs typeface="+mn-ea"/>
              <a:sym typeface="+mn-lt"/>
            </a:endParaRPr>
          </a:p>
        </p:txBody>
      </p:sp>
      <p:sp>
        <p:nvSpPr>
          <p:cNvPr id="3" name="矩形 1"/>
          <p:cNvSpPr>
            <a:spLocks noChangeArrowheads="1"/>
          </p:cNvSpPr>
          <p:nvPr/>
        </p:nvSpPr>
        <p:spPr bwMode="auto">
          <a:xfrm>
            <a:off x="983908" y="97061"/>
            <a:ext cx="4448927" cy="952427"/>
          </a:xfrm>
          <a:prstGeom prst="rect">
            <a:avLst/>
          </a:prstGeom>
          <a:noFill/>
          <a:ln>
            <a:noFill/>
          </a:ln>
        </p:spPr>
        <p:txBody>
          <a:bodyPr vert="horz" anchor="ctr"/>
          <a:lstStyle>
            <a:lvl1pPr indent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4400" b="1" dirty="0">
                <a:solidFill>
                  <a:srgbClr val="1F3762"/>
                </a:solidFill>
                <a:latin typeface="+mn-lt"/>
                <a:ea typeface="+mn-ea"/>
                <a:cs typeface="+mn-ea"/>
                <a:sym typeface="+mn-lt"/>
              </a:rPr>
              <a:t>开发过程</a:t>
            </a:r>
            <a:endParaRPr lang="zh-CN" altLang="en-US" sz="4400" b="1" dirty="0">
              <a:solidFill>
                <a:srgbClr val="1F376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" name="Text Box 11">
            <a:hlinkClick r:id="rId1"/>
          </p:cNvPr>
          <p:cNvSpPr txBox="1">
            <a:spLocks noChangeArrowheads="1"/>
          </p:cNvSpPr>
          <p:nvPr/>
        </p:nvSpPr>
        <p:spPr bwMode="auto">
          <a:xfrm>
            <a:off x="354965" y="1049655"/>
            <a:ext cx="11482705" cy="5374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9702" tIns="54850" rIns="109702" bIns="5485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1680" dirty="0">
                <a:solidFill>
                  <a:srgbClr val="1F3762"/>
                </a:solidFill>
                <a:latin typeface="+mn-lt"/>
                <a:ea typeface="+mn-ea"/>
                <a:cs typeface="+mn-ea"/>
                <a:sym typeface="+mn-lt"/>
              </a:rPr>
              <a:t>确认选题后，计划在七天内完成。</a:t>
            </a:r>
            <a:endParaRPr lang="en-US" altLang="zh-CN" sz="1680" dirty="0">
              <a:solidFill>
                <a:srgbClr val="1F3762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680" dirty="0">
                <a:solidFill>
                  <a:srgbClr val="1F3762"/>
                </a:solidFill>
                <a:latin typeface="+mn-lt"/>
                <a:ea typeface="+mn-ea"/>
                <a:cs typeface="+mn-ea"/>
                <a:sym typeface="+mn-lt"/>
              </a:rPr>
              <a:t>第一天进度</a:t>
            </a:r>
            <a:endParaRPr lang="en-US" altLang="zh-CN" sz="1680" dirty="0">
              <a:solidFill>
                <a:srgbClr val="1F3762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680" dirty="0">
                <a:solidFill>
                  <a:srgbClr val="1F3762"/>
                </a:solidFill>
                <a:latin typeface="+mn-lt"/>
                <a:ea typeface="+mn-ea"/>
                <a:cs typeface="+mn-ea"/>
                <a:sym typeface="+mn-lt"/>
              </a:rPr>
              <a:t>所需的图片资源整理完成，完成了主菜单、帮助关于、系统设置界面和界面之间的切换。</a:t>
            </a:r>
            <a:endParaRPr lang="en-US" altLang="zh-CN" sz="1680" dirty="0">
              <a:solidFill>
                <a:srgbClr val="1F3762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680" dirty="0">
                <a:solidFill>
                  <a:srgbClr val="1F3762"/>
                </a:solidFill>
                <a:latin typeface="+mn-lt"/>
                <a:ea typeface="+mn-ea"/>
                <a:cs typeface="+mn-ea"/>
                <a:sym typeface="+mn-lt"/>
              </a:rPr>
              <a:t>第二天进度</a:t>
            </a:r>
            <a:endParaRPr lang="en-US" altLang="zh-CN" sz="1680" dirty="0">
              <a:solidFill>
                <a:srgbClr val="1F3762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680" dirty="0">
                <a:solidFill>
                  <a:srgbClr val="1F3762"/>
                </a:solidFill>
                <a:latin typeface="+mn-lt"/>
                <a:ea typeface="+mn-ea"/>
                <a:cs typeface="+mn-ea"/>
                <a:sym typeface="+mn-lt"/>
              </a:rPr>
              <a:t>完成单人游戏和联机对战的界面，加入了音量控制的功能。</a:t>
            </a:r>
            <a:endParaRPr lang="en-US" altLang="zh-CN" sz="1680" dirty="0">
              <a:solidFill>
                <a:srgbClr val="1F3762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680" dirty="0">
                <a:solidFill>
                  <a:srgbClr val="1F3762"/>
                </a:solidFill>
                <a:latin typeface="+mn-lt"/>
                <a:ea typeface="+mn-ea"/>
                <a:cs typeface="+mn-ea"/>
                <a:sym typeface="+mn-lt"/>
              </a:rPr>
              <a:t>第三天进度</a:t>
            </a:r>
            <a:endParaRPr lang="en-US" altLang="zh-CN" sz="1680" dirty="0">
              <a:solidFill>
                <a:srgbClr val="1F3762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680" dirty="0">
                <a:solidFill>
                  <a:srgbClr val="1F3762"/>
                </a:solidFill>
                <a:latin typeface="+mn-lt"/>
                <a:ea typeface="+mn-ea"/>
                <a:cs typeface="+mn-ea"/>
                <a:sym typeface="+mn-lt"/>
              </a:rPr>
              <a:t>大家都在学习。初步完成游戏界面的设计和棋子、棋盘类，加入了游戏界面的系统对话框，实现了主题更换的功能。</a:t>
            </a:r>
            <a:endParaRPr lang="en-US" altLang="zh-CN" sz="1680" dirty="0">
              <a:solidFill>
                <a:srgbClr val="1F3762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680" dirty="0">
                <a:solidFill>
                  <a:srgbClr val="1F3762"/>
                </a:solidFill>
                <a:latin typeface="+mn-lt"/>
                <a:ea typeface="+mn-ea"/>
                <a:cs typeface="+mn-ea"/>
                <a:sym typeface="+mn-lt"/>
              </a:rPr>
              <a:t>第四天进度</a:t>
            </a:r>
            <a:endParaRPr lang="en-US" altLang="zh-CN" sz="1680" dirty="0">
              <a:solidFill>
                <a:srgbClr val="1F3762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680" dirty="0">
                <a:solidFill>
                  <a:srgbClr val="1F3762"/>
                </a:solidFill>
                <a:latin typeface="+mn-lt"/>
                <a:ea typeface="+mn-ea"/>
                <a:cs typeface="+mn-ea"/>
                <a:sym typeface="+mn-lt"/>
              </a:rPr>
              <a:t>完成棋子和棋盘类的设计，基本完成游戏界面，可以实现棋子的移动但是没有添加移动规则。完成了网络编程C++部分，尚未交互。</a:t>
            </a:r>
            <a:endParaRPr lang="en-US" altLang="zh-CN" sz="1680" dirty="0">
              <a:solidFill>
                <a:srgbClr val="1F3762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680" dirty="0">
                <a:solidFill>
                  <a:srgbClr val="1F3762"/>
                </a:solidFill>
                <a:latin typeface="+mn-lt"/>
                <a:ea typeface="+mn-ea"/>
                <a:cs typeface="+mn-ea"/>
                <a:sym typeface="+mn-lt"/>
              </a:rPr>
              <a:t>第五天进度</a:t>
            </a:r>
            <a:endParaRPr lang="en-US" altLang="zh-CN" sz="1680" dirty="0">
              <a:solidFill>
                <a:srgbClr val="1F3762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680" dirty="0">
                <a:solidFill>
                  <a:srgbClr val="1F3762"/>
                </a:solidFill>
                <a:latin typeface="+mn-lt"/>
                <a:ea typeface="+mn-ea"/>
                <a:cs typeface="+mn-ea"/>
                <a:sym typeface="+mn-lt"/>
              </a:rPr>
              <a:t>加入了棋子移动算法，现在每个棋子可以按照其对应的规则移动了。联机对战可以连接了，但不能同步双方的棋盘。加入了一些提示的对话框，如非己方回合的提示，游戏结束的提示对话框等。</a:t>
            </a:r>
            <a:endParaRPr lang="en-US" altLang="zh-CN" sz="1680" dirty="0">
              <a:solidFill>
                <a:srgbClr val="1F3762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680" dirty="0">
                <a:solidFill>
                  <a:srgbClr val="1F3762"/>
                </a:solidFill>
                <a:latin typeface="+mn-lt"/>
                <a:ea typeface="+mn-ea"/>
                <a:cs typeface="+mn-ea"/>
                <a:sym typeface="+mn-lt"/>
              </a:rPr>
              <a:t>第六天进度</a:t>
            </a:r>
            <a:endParaRPr lang="en-US" altLang="zh-CN" sz="1680" dirty="0">
              <a:solidFill>
                <a:srgbClr val="1F3762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680" dirty="0">
                <a:solidFill>
                  <a:srgbClr val="1F3762"/>
                </a:solidFill>
                <a:latin typeface="+mn-lt"/>
                <a:ea typeface="+mn-ea"/>
                <a:cs typeface="+mn-ea"/>
                <a:sym typeface="+mn-lt"/>
              </a:rPr>
              <a:t>加入了计时器和计步器。联机对战功能实现了！</a:t>
            </a:r>
            <a:endParaRPr lang="en-US" altLang="zh-CN" sz="1680" dirty="0">
              <a:solidFill>
                <a:srgbClr val="1F3762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680" dirty="0">
                <a:solidFill>
                  <a:srgbClr val="1F3762"/>
                </a:solidFill>
                <a:latin typeface="+mn-lt"/>
                <a:ea typeface="+mn-ea"/>
                <a:cs typeface="+mn-ea"/>
                <a:sym typeface="+mn-lt"/>
              </a:rPr>
              <a:t>第七天进度</a:t>
            </a:r>
            <a:endParaRPr lang="en-US" altLang="zh-CN" sz="1680" dirty="0">
              <a:solidFill>
                <a:srgbClr val="1F3762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680" dirty="0">
                <a:solidFill>
                  <a:srgbClr val="1F3762"/>
                </a:solidFill>
                <a:latin typeface="+mn-lt"/>
                <a:ea typeface="+mn-ea"/>
                <a:cs typeface="+mn-ea"/>
                <a:sym typeface="+mn-lt"/>
              </a:rPr>
              <a:t>找BUG，找用户做测试，做最后的细节调整和优化，提交版本到GitHub上。决定不做AI对战了。</a:t>
            </a:r>
            <a:endParaRPr lang="en-US" altLang="zh-CN" sz="1680" dirty="0">
              <a:solidFill>
                <a:srgbClr val="1F376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eelOff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4" y="969100"/>
            <a:ext cx="12191996" cy="1794132"/>
            <a:chOff x="4" y="977295"/>
            <a:chExt cx="12191996" cy="1794132"/>
          </a:xfrm>
        </p:grpSpPr>
        <p:sp>
          <p:nvSpPr>
            <p:cNvPr id="24" name="弧形 23"/>
            <p:cNvSpPr/>
            <p:nvPr/>
          </p:nvSpPr>
          <p:spPr>
            <a:xfrm rot="9181264">
              <a:off x="5198934" y="977295"/>
              <a:ext cx="1794130" cy="1794132"/>
            </a:xfrm>
            <a:prstGeom prst="arc">
              <a:avLst>
                <a:gd name="adj1" fmla="val 13988904"/>
                <a:gd name="adj2" fmla="val 76966"/>
              </a:avLst>
            </a:prstGeom>
            <a:noFill/>
            <a:ln w="38100">
              <a:solidFill>
                <a:srgbClr val="1F37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4" y="2268060"/>
              <a:ext cx="12191996" cy="5240"/>
              <a:chOff x="4" y="2268060"/>
              <a:chExt cx="12191996" cy="5240"/>
            </a:xfrm>
          </p:grpSpPr>
          <p:cxnSp>
            <p:nvCxnSpPr>
              <p:cNvPr id="26" name="直接连接符 25"/>
              <p:cNvCxnSpPr/>
              <p:nvPr/>
            </p:nvCxnSpPr>
            <p:spPr>
              <a:xfrm flipH="1">
                <a:off x="4" y="2273300"/>
                <a:ext cx="5295896" cy="0"/>
              </a:xfrm>
              <a:prstGeom prst="line">
                <a:avLst/>
              </a:prstGeom>
              <a:ln w="38100">
                <a:solidFill>
                  <a:srgbClr val="1F37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>
                <a:off x="6888480" y="2268060"/>
                <a:ext cx="5303520" cy="0"/>
              </a:xfrm>
              <a:prstGeom prst="line">
                <a:avLst/>
              </a:prstGeom>
              <a:ln w="38100">
                <a:solidFill>
                  <a:srgbClr val="1F37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组合 27"/>
          <p:cNvGrpSpPr/>
          <p:nvPr/>
        </p:nvGrpSpPr>
        <p:grpSpPr>
          <a:xfrm>
            <a:off x="5232713" y="993549"/>
            <a:ext cx="1726574" cy="1726572"/>
            <a:chOff x="5232713" y="1001744"/>
            <a:chExt cx="1726574" cy="1726572"/>
          </a:xfrm>
        </p:grpSpPr>
        <p:sp>
          <p:nvSpPr>
            <p:cNvPr id="29" name="椭圆 28"/>
            <p:cNvSpPr/>
            <p:nvPr/>
          </p:nvSpPr>
          <p:spPr>
            <a:xfrm>
              <a:off x="5232713" y="1001744"/>
              <a:ext cx="1726574" cy="1726572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74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5258755" y="1047048"/>
              <a:ext cx="1654628" cy="165462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74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27" t="34556" r="41224" b="34420"/>
            <a:stretch>
              <a:fillRect/>
            </a:stretch>
          </p:blipFill>
          <p:spPr>
            <a:xfrm>
              <a:off x="5411054" y="1183895"/>
              <a:ext cx="1362272" cy="1362270"/>
            </a:xfrm>
            <a:prstGeom prst="rect">
              <a:avLst/>
            </a:prstGeom>
          </p:spPr>
        </p:pic>
      </p:grpSp>
      <p:sp>
        <p:nvSpPr>
          <p:cNvPr id="35" name="矩形 1"/>
          <p:cNvSpPr>
            <a:spLocks noChangeArrowheads="1"/>
          </p:cNvSpPr>
          <p:nvPr/>
        </p:nvSpPr>
        <p:spPr bwMode="auto">
          <a:xfrm>
            <a:off x="3871535" y="3328072"/>
            <a:ext cx="4448927" cy="952427"/>
          </a:xfrm>
          <a:prstGeom prst="rect">
            <a:avLst/>
          </a:prstGeom>
          <a:noFill/>
          <a:ln>
            <a:noFill/>
          </a:ln>
        </p:spPr>
        <p:txBody>
          <a:bodyPr vert="horz" anchor="ctr"/>
          <a:lstStyle>
            <a:lvl1pPr indent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6600" b="1" dirty="0">
                <a:solidFill>
                  <a:srgbClr val="1F3762"/>
                </a:solidFill>
                <a:latin typeface="字体视界-NWE粗楷体" panose="02000500000000000000" pitchFamily="2" charset="-122"/>
                <a:ea typeface="字体视界-NWE粗楷体" panose="02000500000000000000" pitchFamily="2" charset="-122"/>
                <a:cs typeface="+mn-ea"/>
                <a:sym typeface="Calibri" panose="020F0502020204030204"/>
              </a:rPr>
              <a:t>主要界面</a:t>
            </a:r>
            <a:endParaRPr lang="zh-CN" altLang="en-US" sz="6600" b="1" dirty="0">
              <a:solidFill>
                <a:srgbClr val="1F3762"/>
              </a:solidFill>
              <a:latin typeface="字体视界-NWE粗楷体" panose="02000500000000000000" pitchFamily="2" charset="-122"/>
              <a:ea typeface="字体视界-NWE粗楷体" panose="02000500000000000000" pitchFamily="2" charset="-122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prism dir="d"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"/>
          <p:cNvSpPr>
            <a:spLocks noChangeArrowheads="1"/>
          </p:cNvSpPr>
          <p:nvPr/>
        </p:nvSpPr>
        <p:spPr bwMode="auto">
          <a:xfrm>
            <a:off x="983908" y="97061"/>
            <a:ext cx="4448927" cy="952427"/>
          </a:xfrm>
          <a:prstGeom prst="rect">
            <a:avLst/>
          </a:prstGeom>
          <a:noFill/>
          <a:ln>
            <a:noFill/>
          </a:ln>
        </p:spPr>
        <p:txBody>
          <a:bodyPr vert="horz" anchor="ctr"/>
          <a:lstStyle>
            <a:lvl1pPr indent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4400" b="1" dirty="0">
                <a:solidFill>
                  <a:srgbClr val="1F3762"/>
                </a:solidFill>
                <a:latin typeface="+mn-lt"/>
                <a:ea typeface="+mn-ea"/>
                <a:cs typeface="+mn-ea"/>
                <a:sym typeface="+mn-lt"/>
              </a:rPr>
              <a:t>主要界面</a:t>
            </a:r>
            <a:endParaRPr lang="zh-CN" altLang="en-US" sz="4400" b="1" dirty="0">
              <a:solidFill>
                <a:srgbClr val="1F376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2170" y="1991995"/>
            <a:ext cx="6251575" cy="459295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033780" y="1272540"/>
            <a:ext cx="6964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主要界面代码结构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eelOff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4" y="969100"/>
            <a:ext cx="12191996" cy="1794132"/>
            <a:chOff x="4" y="977295"/>
            <a:chExt cx="12191996" cy="1794132"/>
          </a:xfrm>
        </p:grpSpPr>
        <p:sp>
          <p:nvSpPr>
            <p:cNvPr id="24" name="弧形 23"/>
            <p:cNvSpPr/>
            <p:nvPr/>
          </p:nvSpPr>
          <p:spPr>
            <a:xfrm rot="9181264">
              <a:off x="5198934" y="977295"/>
              <a:ext cx="1794130" cy="1794132"/>
            </a:xfrm>
            <a:prstGeom prst="arc">
              <a:avLst>
                <a:gd name="adj1" fmla="val 13988904"/>
                <a:gd name="adj2" fmla="val 76966"/>
              </a:avLst>
            </a:prstGeom>
            <a:noFill/>
            <a:ln w="38100">
              <a:solidFill>
                <a:srgbClr val="1F37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4" y="2268060"/>
              <a:ext cx="12191996" cy="5240"/>
              <a:chOff x="4" y="2268060"/>
              <a:chExt cx="12191996" cy="5240"/>
            </a:xfrm>
          </p:grpSpPr>
          <p:cxnSp>
            <p:nvCxnSpPr>
              <p:cNvPr id="26" name="直接连接符 25"/>
              <p:cNvCxnSpPr/>
              <p:nvPr/>
            </p:nvCxnSpPr>
            <p:spPr>
              <a:xfrm flipH="1">
                <a:off x="4" y="2273300"/>
                <a:ext cx="5295896" cy="0"/>
              </a:xfrm>
              <a:prstGeom prst="line">
                <a:avLst/>
              </a:prstGeom>
              <a:ln w="38100">
                <a:solidFill>
                  <a:srgbClr val="1F37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>
                <a:off x="6888480" y="2268060"/>
                <a:ext cx="5303520" cy="0"/>
              </a:xfrm>
              <a:prstGeom prst="line">
                <a:avLst/>
              </a:prstGeom>
              <a:ln w="38100">
                <a:solidFill>
                  <a:srgbClr val="1F37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组合 27"/>
          <p:cNvGrpSpPr/>
          <p:nvPr/>
        </p:nvGrpSpPr>
        <p:grpSpPr>
          <a:xfrm>
            <a:off x="5232713" y="993549"/>
            <a:ext cx="1726574" cy="1726572"/>
            <a:chOff x="5232713" y="1001744"/>
            <a:chExt cx="1726574" cy="1726572"/>
          </a:xfrm>
        </p:grpSpPr>
        <p:sp>
          <p:nvSpPr>
            <p:cNvPr id="29" name="椭圆 28"/>
            <p:cNvSpPr/>
            <p:nvPr/>
          </p:nvSpPr>
          <p:spPr>
            <a:xfrm>
              <a:off x="5232713" y="1001744"/>
              <a:ext cx="1726574" cy="1726572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74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5258755" y="1047048"/>
              <a:ext cx="1654628" cy="165462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74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27" t="34556" r="41224" b="34420"/>
            <a:stretch>
              <a:fillRect/>
            </a:stretch>
          </p:blipFill>
          <p:spPr>
            <a:xfrm>
              <a:off x="5411054" y="1183895"/>
              <a:ext cx="1362272" cy="1362270"/>
            </a:xfrm>
            <a:prstGeom prst="rect">
              <a:avLst/>
            </a:prstGeom>
          </p:spPr>
        </p:pic>
      </p:grpSp>
      <p:sp>
        <p:nvSpPr>
          <p:cNvPr id="35" name="矩形 1"/>
          <p:cNvSpPr>
            <a:spLocks noChangeArrowheads="1"/>
          </p:cNvSpPr>
          <p:nvPr/>
        </p:nvSpPr>
        <p:spPr bwMode="auto">
          <a:xfrm>
            <a:off x="3871535" y="3328072"/>
            <a:ext cx="4448927" cy="952427"/>
          </a:xfrm>
          <a:prstGeom prst="rect">
            <a:avLst/>
          </a:prstGeom>
          <a:noFill/>
          <a:ln>
            <a:noFill/>
          </a:ln>
        </p:spPr>
        <p:txBody>
          <a:bodyPr vert="horz" anchor="ctr"/>
          <a:lstStyle>
            <a:lvl1pPr indent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6600" b="1" dirty="0">
                <a:solidFill>
                  <a:srgbClr val="1F3762"/>
                </a:solidFill>
                <a:latin typeface="字体视界-NWE粗楷体" panose="02000500000000000000" pitchFamily="2" charset="-122"/>
                <a:ea typeface="字体视界-NWE粗楷体" panose="02000500000000000000" pitchFamily="2" charset="-122"/>
                <a:cs typeface="+mn-ea"/>
                <a:sym typeface="Calibri" panose="020F0502020204030204"/>
              </a:rPr>
              <a:t>算法实现</a:t>
            </a:r>
            <a:endParaRPr lang="zh-CN" altLang="en-US" sz="6600" b="1" dirty="0">
              <a:solidFill>
                <a:srgbClr val="1F3762"/>
              </a:solidFill>
              <a:latin typeface="字体视界-NWE粗楷体" panose="02000500000000000000" pitchFamily="2" charset="-122"/>
              <a:ea typeface="字体视界-NWE粗楷体" panose="02000500000000000000" pitchFamily="2" charset="-122"/>
              <a:cs typeface="+mn-ea"/>
              <a:sym typeface="Calibri" panose="020F0502020204030204"/>
            </a:endParaRPr>
          </a:p>
        </p:txBody>
      </p:sp>
      <p:sp>
        <p:nvSpPr>
          <p:cNvPr id="33" name="TextBox 24"/>
          <p:cNvSpPr txBox="1"/>
          <p:nvPr/>
        </p:nvSpPr>
        <p:spPr>
          <a:xfrm>
            <a:off x="4250054" y="5070580"/>
            <a:ext cx="3691890" cy="374650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indent="0" algn="ctr"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1F376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Calibri" panose="020F0502020204030204"/>
              </a:rPr>
              <a:t>棋子移动和行棋规则的算法实现</a:t>
            </a:r>
            <a:endParaRPr lang="zh-CN" altLang="en-US" sz="2000" dirty="0">
              <a:solidFill>
                <a:srgbClr val="1F376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prism dir="d"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4173360" y="323206"/>
            <a:ext cx="1675130" cy="497840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r>
              <a:rPr lang="en-US" altLang="zh-CN" sz="2800" dirty="0">
                <a:solidFill>
                  <a:srgbClr val="1F3762"/>
                </a:solidFill>
                <a:cs typeface="+mn-ea"/>
                <a:sym typeface="+mn-lt"/>
              </a:rPr>
              <a:t>--</a:t>
            </a:r>
            <a:r>
              <a:rPr lang="zh-CN" altLang="en-US" sz="2800" dirty="0">
                <a:solidFill>
                  <a:srgbClr val="1F3762"/>
                </a:solidFill>
                <a:cs typeface="+mn-ea"/>
                <a:sym typeface="+mn-lt"/>
              </a:rPr>
              <a:t>马和车</a:t>
            </a:r>
            <a:endParaRPr lang="zh-CN" altLang="en-US" sz="2800" dirty="0">
              <a:solidFill>
                <a:srgbClr val="1F3762"/>
              </a:solidFill>
              <a:cs typeface="+mn-ea"/>
              <a:sym typeface="+mn-lt"/>
            </a:endParaRPr>
          </a:p>
        </p:txBody>
      </p:sp>
      <p:sp>
        <p:nvSpPr>
          <p:cNvPr id="3" name="矩形 1"/>
          <p:cNvSpPr>
            <a:spLocks noChangeArrowheads="1"/>
          </p:cNvSpPr>
          <p:nvPr/>
        </p:nvSpPr>
        <p:spPr bwMode="auto">
          <a:xfrm>
            <a:off x="983908" y="97061"/>
            <a:ext cx="4448927" cy="952427"/>
          </a:xfrm>
          <a:prstGeom prst="rect">
            <a:avLst/>
          </a:prstGeom>
          <a:noFill/>
          <a:ln>
            <a:noFill/>
          </a:ln>
        </p:spPr>
        <p:txBody>
          <a:bodyPr vert="horz" anchor="ctr"/>
          <a:lstStyle>
            <a:lvl1pPr indent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4400" b="1" dirty="0">
                <a:solidFill>
                  <a:srgbClr val="1F3762"/>
                </a:solidFill>
                <a:latin typeface="+mn-lt"/>
                <a:ea typeface="+mn-ea"/>
                <a:cs typeface="+mn-ea"/>
                <a:sym typeface="+mn-lt"/>
              </a:rPr>
              <a:t>算法实现</a:t>
            </a:r>
            <a:endParaRPr lang="zh-CN" altLang="en-US" sz="4400" b="1" dirty="0">
              <a:solidFill>
                <a:srgbClr val="1F376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4" name="直接连接符 3"/>
          <p:cNvCxnSpPr>
            <a:stCxn id="11" idx="7"/>
            <a:endCxn id="17" idx="4"/>
          </p:cNvCxnSpPr>
          <p:nvPr/>
        </p:nvCxnSpPr>
        <p:spPr>
          <a:xfrm flipH="1">
            <a:off x="5423886" y="1235628"/>
            <a:ext cx="5715" cy="504825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4810945" y="1049590"/>
            <a:ext cx="1226344" cy="1226344"/>
            <a:chOff x="4061024" y="1538756"/>
            <a:chExt cx="1021953" cy="1021953"/>
          </a:xfrm>
        </p:grpSpPr>
        <p:sp>
          <p:nvSpPr>
            <p:cNvPr id="6" name="椭圆 5"/>
            <p:cNvSpPr/>
            <p:nvPr/>
          </p:nvSpPr>
          <p:spPr>
            <a:xfrm>
              <a:off x="4061024" y="1538756"/>
              <a:ext cx="1021953" cy="1021953"/>
            </a:xfrm>
            <a:prstGeom prst="ellipse">
              <a:avLst/>
            </a:prstGeom>
            <a:solidFill>
              <a:srgbClr val="1F37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2160">
                <a:cs typeface="+mn-ea"/>
                <a:sym typeface="+mn-lt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309645" y="1692525"/>
              <a:ext cx="524711" cy="714415"/>
              <a:chOff x="4309771" y="1699588"/>
              <a:chExt cx="524711" cy="714415"/>
            </a:xfrm>
          </p:grpSpPr>
          <p:sp>
            <p:nvSpPr>
              <p:cNvPr id="8" name="Freeform 7"/>
              <p:cNvSpPr/>
              <p:nvPr/>
            </p:nvSpPr>
            <p:spPr bwMode="auto">
              <a:xfrm>
                <a:off x="4568090" y="2290393"/>
                <a:ext cx="10343" cy="123610"/>
              </a:xfrm>
              <a:custGeom>
                <a:avLst/>
                <a:gdLst>
                  <a:gd name="T0" fmla="*/ 0 w 17"/>
                  <a:gd name="T1" fmla="*/ 0 h 207"/>
                  <a:gd name="T2" fmla="*/ 17 w 17"/>
                  <a:gd name="T3" fmla="*/ 0 h 207"/>
                  <a:gd name="T4" fmla="*/ 17 w 17"/>
                  <a:gd name="T5" fmla="*/ 207 h 207"/>
                  <a:gd name="T6" fmla="*/ 0 w 17"/>
                  <a:gd name="T7" fmla="*/ 207 h 207"/>
                  <a:gd name="T8" fmla="*/ 0 w 17"/>
                  <a:gd name="T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207">
                    <a:moveTo>
                      <a:pt x="0" y="0"/>
                    </a:moveTo>
                    <a:cubicBezTo>
                      <a:pt x="5" y="0"/>
                      <a:pt x="11" y="0"/>
                      <a:pt x="17" y="0"/>
                    </a:cubicBezTo>
                    <a:cubicBezTo>
                      <a:pt x="17" y="69"/>
                      <a:pt x="17" y="138"/>
                      <a:pt x="17" y="207"/>
                    </a:cubicBezTo>
                    <a:cubicBezTo>
                      <a:pt x="11" y="207"/>
                      <a:pt x="6" y="207"/>
                      <a:pt x="0" y="207"/>
                    </a:cubicBezTo>
                    <a:cubicBezTo>
                      <a:pt x="0" y="138"/>
                      <a:pt x="0" y="69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09728" tIns="54864" rIns="109728" bIns="54864" numCol="1" anchor="t" anchorCtr="0" compatLnSpc="1"/>
              <a:lstStyle/>
              <a:p>
                <a:endParaRPr lang="zh-HK" altLang="en-US" sz="2160">
                  <a:cs typeface="+mn-ea"/>
                  <a:sym typeface="+mn-lt"/>
                </a:endParaRPr>
              </a:p>
            </p:txBody>
          </p:sp>
          <p:sp>
            <p:nvSpPr>
              <p:cNvPr id="9" name="Freeform 8"/>
              <p:cNvSpPr/>
              <p:nvPr/>
            </p:nvSpPr>
            <p:spPr bwMode="auto">
              <a:xfrm>
                <a:off x="4475004" y="2290393"/>
                <a:ext cx="10090" cy="66850"/>
              </a:xfrm>
              <a:custGeom>
                <a:avLst/>
                <a:gdLst>
                  <a:gd name="T0" fmla="*/ 17 w 17"/>
                  <a:gd name="T1" fmla="*/ 112 h 112"/>
                  <a:gd name="T2" fmla="*/ 0 w 17"/>
                  <a:gd name="T3" fmla="*/ 112 h 112"/>
                  <a:gd name="T4" fmla="*/ 0 w 17"/>
                  <a:gd name="T5" fmla="*/ 0 h 112"/>
                  <a:gd name="T6" fmla="*/ 17 w 17"/>
                  <a:gd name="T7" fmla="*/ 0 h 112"/>
                  <a:gd name="T8" fmla="*/ 17 w 17"/>
                  <a:gd name="T9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12">
                    <a:moveTo>
                      <a:pt x="17" y="112"/>
                    </a:moveTo>
                    <a:cubicBezTo>
                      <a:pt x="11" y="112"/>
                      <a:pt x="6" y="112"/>
                      <a:pt x="0" y="112"/>
                    </a:cubicBezTo>
                    <a:cubicBezTo>
                      <a:pt x="0" y="74"/>
                      <a:pt x="0" y="37"/>
                      <a:pt x="0" y="0"/>
                    </a:cubicBezTo>
                    <a:cubicBezTo>
                      <a:pt x="6" y="0"/>
                      <a:pt x="11" y="0"/>
                      <a:pt x="17" y="0"/>
                    </a:cubicBezTo>
                    <a:cubicBezTo>
                      <a:pt x="17" y="37"/>
                      <a:pt x="17" y="74"/>
                      <a:pt x="17" y="1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09728" tIns="54864" rIns="109728" bIns="54864" numCol="1" anchor="t" anchorCtr="0" compatLnSpc="1"/>
              <a:lstStyle/>
              <a:p>
                <a:endParaRPr lang="zh-HK" altLang="en-US" sz="2160">
                  <a:cs typeface="+mn-ea"/>
                  <a:sym typeface="+mn-lt"/>
                </a:endParaRPr>
              </a:p>
            </p:txBody>
          </p:sp>
          <p:sp>
            <p:nvSpPr>
              <p:cNvPr id="10" name="Freeform 9"/>
              <p:cNvSpPr/>
              <p:nvPr/>
            </p:nvSpPr>
            <p:spPr bwMode="auto">
              <a:xfrm>
                <a:off x="4658906" y="2290393"/>
                <a:ext cx="10090" cy="66850"/>
              </a:xfrm>
              <a:custGeom>
                <a:avLst/>
                <a:gdLst>
                  <a:gd name="T0" fmla="*/ 0 w 17"/>
                  <a:gd name="T1" fmla="*/ 0 h 112"/>
                  <a:gd name="T2" fmla="*/ 17 w 17"/>
                  <a:gd name="T3" fmla="*/ 0 h 112"/>
                  <a:gd name="T4" fmla="*/ 17 w 17"/>
                  <a:gd name="T5" fmla="*/ 111 h 112"/>
                  <a:gd name="T6" fmla="*/ 0 w 17"/>
                  <a:gd name="T7" fmla="*/ 112 h 112"/>
                  <a:gd name="T8" fmla="*/ 0 w 17"/>
                  <a:gd name="T9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12">
                    <a:moveTo>
                      <a:pt x="0" y="0"/>
                    </a:moveTo>
                    <a:cubicBezTo>
                      <a:pt x="6" y="0"/>
                      <a:pt x="11" y="0"/>
                      <a:pt x="17" y="0"/>
                    </a:cubicBezTo>
                    <a:cubicBezTo>
                      <a:pt x="17" y="37"/>
                      <a:pt x="17" y="73"/>
                      <a:pt x="17" y="111"/>
                    </a:cubicBezTo>
                    <a:cubicBezTo>
                      <a:pt x="12" y="112"/>
                      <a:pt x="7" y="112"/>
                      <a:pt x="0" y="112"/>
                    </a:cubicBezTo>
                    <a:cubicBezTo>
                      <a:pt x="0" y="75"/>
                      <a:pt x="0" y="38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09728" tIns="54864" rIns="109728" bIns="54864" numCol="1" anchor="t" anchorCtr="0" compatLnSpc="1"/>
              <a:lstStyle/>
              <a:p>
                <a:endParaRPr lang="zh-HK" altLang="en-US" sz="2160">
                  <a:cs typeface="+mn-ea"/>
                  <a:sym typeface="+mn-lt"/>
                </a:endParaRPr>
              </a:p>
            </p:txBody>
          </p:sp>
          <p:sp>
            <p:nvSpPr>
              <p:cNvPr id="11" name="Freeform 10"/>
              <p:cNvSpPr>
                <a:spLocks noEditPoints="1"/>
              </p:cNvSpPr>
              <p:nvPr/>
            </p:nvSpPr>
            <p:spPr bwMode="auto">
              <a:xfrm>
                <a:off x="4417236" y="1699588"/>
                <a:ext cx="306250" cy="551956"/>
              </a:xfrm>
              <a:custGeom>
                <a:avLst/>
                <a:gdLst>
                  <a:gd name="T0" fmla="*/ 258 w 513"/>
                  <a:gd name="T1" fmla="*/ 923 h 924"/>
                  <a:gd name="T2" fmla="*/ 123 w 513"/>
                  <a:gd name="T3" fmla="*/ 923 h 924"/>
                  <a:gd name="T4" fmla="*/ 106 w 513"/>
                  <a:gd name="T5" fmla="*/ 910 h 924"/>
                  <a:gd name="T6" fmla="*/ 14 w 513"/>
                  <a:gd name="T7" fmla="*/ 492 h 924"/>
                  <a:gd name="T8" fmla="*/ 19 w 513"/>
                  <a:gd name="T9" fmla="*/ 290 h 924"/>
                  <a:gd name="T10" fmla="*/ 162 w 513"/>
                  <a:gd name="T11" fmla="*/ 69 h 924"/>
                  <a:gd name="T12" fmla="*/ 250 w 513"/>
                  <a:gd name="T13" fmla="*/ 3 h 924"/>
                  <a:gd name="T14" fmla="*/ 268 w 513"/>
                  <a:gd name="T15" fmla="*/ 3 h 924"/>
                  <a:gd name="T16" fmla="*/ 466 w 513"/>
                  <a:gd name="T17" fmla="*/ 207 h 924"/>
                  <a:gd name="T18" fmla="*/ 511 w 513"/>
                  <a:gd name="T19" fmla="*/ 394 h 924"/>
                  <a:gd name="T20" fmla="*/ 451 w 513"/>
                  <a:gd name="T21" fmla="*/ 775 h 924"/>
                  <a:gd name="T22" fmla="*/ 412 w 513"/>
                  <a:gd name="T23" fmla="*/ 912 h 924"/>
                  <a:gd name="T24" fmla="*/ 395 w 513"/>
                  <a:gd name="T25" fmla="*/ 924 h 924"/>
                  <a:gd name="T26" fmla="*/ 258 w 513"/>
                  <a:gd name="T27" fmla="*/ 923 h 924"/>
                  <a:gd name="T28" fmla="*/ 258 w 513"/>
                  <a:gd name="T29" fmla="*/ 923 h 924"/>
                  <a:gd name="T30" fmla="*/ 354 w 513"/>
                  <a:gd name="T31" fmla="*/ 268 h 924"/>
                  <a:gd name="T32" fmla="*/ 258 w 513"/>
                  <a:gd name="T33" fmla="*/ 173 h 924"/>
                  <a:gd name="T34" fmla="*/ 163 w 513"/>
                  <a:gd name="T35" fmla="*/ 269 h 924"/>
                  <a:gd name="T36" fmla="*/ 258 w 513"/>
                  <a:gd name="T37" fmla="*/ 365 h 924"/>
                  <a:gd name="T38" fmla="*/ 354 w 513"/>
                  <a:gd name="T39" fmla="*/ 268 h 9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3" h="924">
                    <a:moveTo>
                      <a:pt x="258" y="923"/>
                    </a:moveTo>
                    <a:cubicBezTo>
                      <a:pt x="213" y="923"/>
                      <a:pt x="168" y="922"/>
                      <a:pt x="123" y="923"/>
                    </a:cubicBezTo>
                    <a:cubicBezTo>
                      <a:pt x="113" y="923"/>
                      <a:pt x="109" y="919"/>
                      <a:pt x="106" y="910"/>
                    </a:cubicBezTo>
                    <a:cubicBezTo>
                      <a:pt x="61" y="774"/>
                      <a:pt x="29" y="635"/>
                      <a:pt x="14" y="492"/>
                    </a:cubicBezTo>
                    <a:cubicBezTo>
                      <a:pt x="6" y="425"/>
                      <a:pt x="0" y="357"/>
                      <a:pt x="19" y="290"/>
                    </a:cubicBezTo>
                    <a:cubicBezTo>
                      <a:pt x="43" y="201"/>
                      <a:pt x="94" y="129"/>
                      <a:pt x="162" y="69"/>
                    </a:cubicBezTo>
                    <a:cubicBezTo>
                      <a:pt x="189" y="45"/>
                      <a:pt x="220" y="25"/>
                      <a:pt x="250" y="3"/>
                    </a:cubicBezTo>
                    <a:cubicBezTo>
                      <a:pt x="254" y="0"/>
                      <a:pt x="263" y="0"/>
                      <a:pt x="268" y="3"/>
                    </a:cubicBezTo>
                    <a:cubicBezTo>
                      <a:pt x="350" y="55"/>
                      <a:pt x="419" y="120"/>
                      <a:pt x="466" y="207"/>
                    </a:cubicBezTo>
                    <a:cubicBezTo>
                      <a:pt x="497" y="265"/>
                      <a:pt x="513" y="328"/>
                      <a:pt x="511" y="394"/>
                    </a:cubicBezTo>
                    <a:cubicBezTo>
                      <a:pt x="507" y="524"/>
                      <a:pt x="483" y="650"/>
                      <a:pt x="451" y="775"/>
                    </a:cubicBezTo>
                    <a:cubicBezTo>
                      <a:pt x="440" y="821"/>
                      <a:pt x="424" y="866"/>
                      <a:pt x="412" y="912"/>
                    </a:cubicBezTo>
                    <a:cubicBezTo>
                      <a:pt x="409" y="922"/>
                      <a:pt x="404" y="924"/>
                      <a:pt x="395" y="924"/>
                    </a:cubicBezTo>
                    <a:cubicBezTo>
                      <a:pt x="349" y="923"/>
                      <a:pt x="304" y="923"/>
                      <a:pt x="258" y="923"/>
                    </a:cubicBezTo>
                    <a:cubicBezTo>
                      <a:pt x="258" y="923"/>
                      <a:pt x="258" y="923"/>
                      <a:pt x="258" y="923"/>
                    </a:cubicBezTo>
                    <a:close/>
                    <a:moveTo>
                      <a:pt x="354" y="268"/>
                    </a:moveTo>
                    <a:cubicBezTo>
                      <a:pt x="354" y="216"/>
                      <a:pt x="310" y="173"/>
                      <a:pt x="258" y="173"/>
                    </a:cubicBezTo>
                    <a:cubicBezTo>
                      <a:pt x="206" y="173"/>
                      <a:pt x="163" y="216"/>
                      <a:pt x="163" y="269"/>
                    </a:cubicBezTo>
                    <a:cubicBezTo>
                      <a:pt x="163" y="321"/>
                      <a:pt x="206" y="364"/>
                      <a:pt x="258" y="365"/>
                    </a:cubicBezTo>
                    <a:cubicBezTo>
                      <a:pt x="310" y="365"/>
                      <a:pt x="354" y="321"/>
                      <a:pt x="354" y="2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09728" tIns="54864" rIns="109728" bIns="54864" numCol="1" anchor="t" anchorCtr="0" compatLnSpc="1"/>
              <a:lstStyle/>
              <a:p>
                <a:endParaRPr lang="zh-HK" altLang="en-US" sz="2160">
                  <a:cs typeface="+mn-ea"/>
                  <a:sym typeface="+mn-lt"/>
                </a:endParaRPr>
              </a:p>
            </p:txBody>
          </p:sp>
          <p:sp>
            <p:nvSpPr>
              <p:cNvPr id="12" name="Freeform 11"/>
              <p:cNvSpPr/>
              <p:nvPr/>
            </p:nvSpPr>
            <p:spPr bwMode="auto">
              <a:xfrm>
                <a:off x="4706079" y="2018704"/>
                <a:ext cx="128403" cy="188694"/>
              </a:xfrm>
              <a:custGeom>
                <a:avLst/>
                <a:gdLst>
                  <a:gd name="T0" fmla="*/ 215 w 215"/>
                  <a:gd name="T1" fmla="*/ 316 h 316"/>
                  <a:gd name="T2" fmla="*/ 0 w 215"/>
                  <a:gd name="T3" fmla="*/ 198 h 316"/>
                  <a:gd name="T4" fmla="*/ 36 w 215"/>
                  <a:gd name="T5" fmla="*/ 0 h 316"/>
                  <a:gd name="T6" fmla="*/ 86 w 215"/>
                  <a:gd name="T7" fmla="*/ 19 h 316"/>
                  <a:gd name="T8" fmla="*/ 173 w 215"/>
                  <a:gd name="T9" fmla="*/ 140 h 316"/>
                  <a:gd name="T10" fmla="*/ 215 w 215"/>
                  <a:gd name="T11" fmla="*/ 308 h 316"/>
                  <a:gd name="T12" fmla="*/ 215 w 215"/>
                  <a:gd name="T13" fmla="*/ 316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5" h="316">
                    <a:moveTo>
                      <a:pt x="215" y="316"/>
                    </a:moveTo>
                    <a:cubicBezTo>
                      <a:pt x="137" y="237"/>
                      <a:pt x="119" y="227"/>
                      <a:pt x="0" y="198"/>
                    </a:cubicBezTo>
                    <a:cubicBezTo>
                      <a:pt x="12" y="132"/>
                      <a:pt x="24" y="67"/>
                      <a:pt x="36" y="0"/>
                    </a:cubicBezTo>
                    <a:cubicBezTo>
                      <a:pt x="55" y="0"/>
                      <a:pt x="71" y="8"/>
                      <a:pt x="86" y="19"/>
                    </a:cubicBezTo>
                    <a:cubicBezTo>
                      <a:pt x="129" y="49"/>
                      <a:pt x="154" y="93"/>
                      <a:pt x="173" y="140"/>
                    </a:cubicBezTo>
                    <a:cubicBezTo>
                      <a:pt x="196" y="194"/>
                      <a:pt x="208" y="250"/>
                      <a:pt x="215" y="308"/>
                    </a:cubicBezTo>
                    <a:cubicBezTo>
                      <a:pt x="215" y="310"/>
                      <a:pt x="215" y="312"/>
                      <a:pt x="215" y="31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09728" tIns="54864" rIns="109728" bIns="54864" numCol="1" anchor="t" anchorCtr="0" compatLnSpc="1"/>
              <a:lstStyle/>
              <a:p>
                <a:endParaRPr lang="zh-HK" altLang="en-US" sz="2160">
                  <a:cs typeface="+mn-ea"/>
                  <a:sym typeface="+mn-lt"/>
                </a:endParaRPr>
              </a:p>
            </p:txBody>
          </p:sp>
          <p:sp>
            <p:nvSpPr>
              <p:cNvPr id="13" name="Freeform 12"/>
              <p:cNvSpPr/>
              <p:nvPr/>
            </p:nvSpPr>
            <p:spPr bwMode="auto">
              <a:xfrm>
                <a:off x="4309771" y="2018704"/>
                <a:ext cx="127646" cy="187433"/>
              </a:xfrm>
              <a:custGeom>
                <a:avLst/>
                <a:gdLst>
                  <a:gd name="T0" fmla="*/ 178 w 214"/>
                  <a:gd name="T1" fmla="*/ 0 h 314"/>
                  <a:gd name="T2" fmla="*/ 214 w 214"/>
                  <a:gd name="T3" fmla="*/ 194 h 314"/>
                  <a:gd name="T4" fmla="*/ 97 w 214"/>
                  <a:gd name="T5" fmla="*/ 236 h 314"/>
                  <a:gd name="T6" fmla="*/ 0 w 214"/>
                  <a:gd name="T7" fmla="*/ 314 h 314"/>
                  <a:gd name="T8" fmla="*/ 3 w 214"/>
                  <a:gd name="T9" fmla="*/ 285 h 314"/>
                  <a:gd name="T10" fmla="*/ 80 w 214"/>
                  <a:gd name="T11" fmla="*/ 69 h 314"/>
                  <a:gd name="T12" fmla="*/ 168 w 214"/>
                  <a:gd name="T13" fmla="*/ 2 h 314"/>
                  <a:gd name="T14" fmla="*/ 178 w 214"/>
                  <a:gd name="T15" fmla="*/ 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4" h="314">
                    <a:moveTo>
                      <a:pt x="178" y="0"/>
                    </a:moveTo>
                    <a:cubicBezTo>
                      <a:pt x="190" y="67"/>
                      <a:pt x="202" y="132"/>
                      <a:pt x="214" y="194"/>
                    </a:cubicBezTo>
                    <a:cubicBezTo>
                      <a:pt x="175" y="208"/>
                      <a:pt x="135" y="220"/>
                      <a:pt x="97" y="236"/>
                    </a:cubicBezTo>
                    <a:cubicBezTo>
                      <a:pt x="59" y="253"/>
                      <a:pt x="27" y="280"/>
                      <a:pt x="0" y="314"/>
                    </a:cubicBezTo>
                    <a:cubicBezTo>
                      <a:pt x="1" y="304"/>
                      <a:pt x="2" y="294"/>
                      <a:pt x="3" y="285"/>
                    </a:cubicBezTo>
                    <a:cubicBezTo>
                      <a:pt x="15" y="208"/>
                      <a:pt x="35" y="134"/>
                      <a:pt x="80" y="69"/>
                    </a:cubicBezTo>
                    <a:cubicBezTo>
                      <a:pt x="102" y="38"/>
                      <a:pt x="128" y="11"/>
                      <a:pt x="168" y="2"/>
                    </a:cubicBezTo>
                    <a:cubicBezTo>
                      <a:pt x="171" y="1"/>
                      <a:pt x="174" y="1"/>
                      <a:pt x="17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09728" tIns="54864" rIns="109728" bIns="54864" numCol="1" anchor="t" anchorCtr="0" compatLnSpc="1"/>
              <a:lstStyle/>
              <a:p>
                <a:endParaRPr lang="zh-HK" altLang="en-US" sz="2160">
                  <a:cs typeface="+mn-ea"/>
                  <a:sym typeface="+mn-lt"/>
                </a:endParaRPr>
              </a:p>
            </p:txBody>
          </p:sp>
        </p:grpSp>
      </p:grpSp>
      <p:sp>
        <p:nvSpPr>
          <p:cNvPr id="14" name="椭圆 13"/>
          <p:cNvSpPr/>
          <p:nvPr/>
        </p:nvSpPr>
        <p:spPr>
          <a:xfrm>
            <a:off x="5307595" y="2722369"/>
            <a:ext cx="291466" cy="291466"/>
          </a:xfrm>
          <a:prstGeom prst="ellipse">
            <a:avLst/>
          </a:prstGeom>
          <a:solidFill>
            <a:srgbClr val="1F37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02" tIns="54850" rIns="109702" bIns="54850" rtlCol="0" anchor="ctr"/>
          <a:lstStyle/>
          <a:p>
            <a:pPr algn="ctr"/>
            <a:endParaRPr lang="zh-HK" altLang="en-US" sz="2160">
              <a:cs typeface="+mn-ea"/>
              <a:sym typeface="+mn-lt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293625" y="3713069"/>
            <a:ext cx="291466" cy="291466"/>
          </a:xfrm>
          <a:prstGeom prst="ellipse">
            <a:avLst/>
          </a:prstGeom>
          <a:solidFill>
            <a:srgbClr val="1F37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02" tIns="54850" rIns="109702" bIns="54850" rtlCol="0" anchor="ctr"/>
          <a:lstStyle/>
          <a:p>
            <a:pPr algn="ctr"/>
            <a:endParaRPr lang="zh-HK" altLang="en-US" sz="2160"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307248" y="4785049"/>
            <a:ext cx="291466" cy="291466"/>
          </a:xfrm>
          <a:prstGeom prst="ellipse">
            <a:avLst/>
          </a:prstGeom>
          <a:solidFill>
            <a:srgbClr val="1F37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02" tIns="54850" rIns="109702" bIns="54850" rtlCol="0" anchor="ctr"/>
          <a:lstStyle/>
          <a:p>
            <a:pPr algn="ctr"/>
            <a:endParaRPr lang="zh-HK" altLang="en-US" sz="2160"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278437" y="5992283"/>
            <a:ext cx="291466" cy="291466"/>
          </a:xfrm>
          <a:prstGeom prst="ellipse">
            <a:avLst/>
          </a:prstGeom>
          <a:solidFill>
            <a:srgbClr val="1F37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02" tIns="54850" rIns="109702" bIns="54850" rtlCol="0" anchor="ctr"/>
          <a:lstStyle/>
          <a:p>
            <a:pPr algn="ctr"/>
            <a:endParaRPr lang="zh-HK" altLang="en-US" sz="2160"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290581" y="1049411"/>
            <a:ext cx="4957524" cy="3358100"/>
            <a:chOff x="5025201" y="-913594"/>
            <a:chExt cx="3507239" cy="2798417"/>
          </a:xfrm>
        </p:grpSpPr>
        <p:sp>
          <p:nvSpPr>
            <p:cNvPr id="19" name="矩形 18"/>
            <p:cNvSpPr/>
            <p:nvPr/>
          </p:nvSpPr>
          <p:spPr>
            <a:xfrm>
              <a:off x="5082977" y="1593781"/>
              <a:ext cx="3449463" cy="2910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altLang="zh-CN" sz="1680" dirty="0">
                <a:solidFill>
                  <a:srgbClr val="1F3762"/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38"/>
            <p:cNvSpPr txBox="1"/>
            <p:nvPr/>
          </p:nvSpPr>
          <p:spPr>
            <a:xfrm>
              <a:off x="5025201" y="-913594"/>
              <a:ext cx="1485900" cy="321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920" b="1" dirty="0">
                  <a:solidFill>
                    <a:srgbClr val="1F3762"/>
                  </a:solidFill>
                  <a:cs typeface="+mn-ea"/>
                  <a:sym typeface="+mn-lt"/>
                </a:rPr>
                <a:t>车的算法实现</a:t>
              </a:r>
              <a:endParaRPr lang="zh-CN" altLang="en-US" sz="1920" b="1" dirty="0">
                <a:solidFill>
                  <a:srgbClr val="1F3762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3" name="文本框 40"/>
          <p:cNvSpPr txBox="1"/>
          <p:nvPr/>
        </p:nvSpPr>
        <p:spPr>
          <a:xfrm>
            <a:off x="419735" y="1089025"/>
            <a:ext cx="210058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20" b="1" dirty="0">
                <a:solidFill>
                  <a:srgbClr val="1F3762"/>
                </a:solidFill>
                <a:cs typeface="+mn-ea"/>
                <a:sym typeface="+mn-lt"/>
              </a:rPr>
              <a:t>马的算法实现</a:t>
            </a:r>
            <a:endParaRPr lang="zh-CN" altLang="en-US" sz="1920" b="1" dirty="0">
              <a:solidFill>
                <a:srgbClr val="1F3762"/>
              </a:solidFill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90830" y="1423035"/>
            <a:ext cx="4519930" cy="55079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移动范围：任何位置</a:t>
            </a:r>
            <a:endParaRPr lang="zh-CN" altLang="en-US" sz="1600"/>
          </a:p>
          <a:p>
            <a:r>
              <a:rPr lang="zh-CN" altLang="en-US" sz="1600"/>
              <a:t>移动规则：每一步只可以水平或垂直移动一点，再按对角线方面向左或者右移动。另外，在移动的过程中不能够穿越障碍 。</a:t>
            </a:r>
            <a:endParaRPr lang="zh-CN" altLang="en-US" sz="1600"/>
          </a:p>
          <a:p>
            <a:r>
              <a:rPr lang="zh-CN" altLang="en-US" sz="1600"/>
              <a:t>算法：</a:t>
            </a:r>
            <a:endParaRPr lang="zh-CN" altLang="en-US" sz="1600"/>
          </a:p>
          <a:p>
            <a:r>
              <a:rPr lang="zh-CN" altLang="en-US" sz="1600"/>
              <a:t> r=relation( row1,  col1,  row2,  col2)</a:t>
            </a:r>
            <a:endParaRPr lang="zh-CN" altLang="en-US" sz="1600"/>
          </a:p>
          <a:p>
            <a:r>
              <a:rPr lang="zh-CN" altLang="en-US" sz="1600"/>
              <a:t>            if((r !== 12 &amp;&amp; r !== 21)){</a:t>
            </a:r>
            <a:endParaRPr lang="zh-CN" altLang="en-US" sz="1600"/>
          </a:p>
          <a:p>
            <a:r>
              <a:rPr lang="zh-CN" altLang="en-US" sz="1600"/>
              <a:t>                return false;</a:t>
            </a:r>
            <a:endParaRPr lang="zh-CN" altLang="en-US" sz="1600"/>
          </a:p>
          <a:p>
            <a:r>
              <a:rPr lang="zh-CN" altLang="en-US" sz="1600"/>
              <a:t>            } else {</a:t>
            </a:r>
            <a:endParaRPr lang="zh-CN" altLang="en-US" sz="1600"/>
          </a:p>
          <a:p>
            <a:r>
              <a:rPr lang="zh-CN" altLang="en-US" sz="1600"/>
              <a:t>                if(r===12)</a:t>
            </a:r>
            <a:endParaRPr lang="zh-CN" altLang="en-US" sz="1600"/>
          </a:p>
          <a:p>
            <a:r>
              <a:rPr lang="zh-CN" altLang="en-US" sz="1600"/>
              <a:t>                {</a:t>
            </a:r>
            <a:endParaRPr lang="zh-CN" altLang="en-US" sz="1600"/>
          </a:p>
          <a:p>
            <a:r>
              <a:rPr lang="zh-CN" altLang="en-US" sz="1600"/>
              <a:t>                    if(getID(row1,(col1+col2)/2))</a:t>
            </a:r>
            <a:endParaRPr lang="zh-CN" altLang="en-US" sz="1600"/>
          </a:p>
          <a:p>
            <a:r>
              <a:rPr lang="zh-CN" altLang="en-US" sz="1600"/>
              <a:t>                    {</a:t>
            </a:r>
            <a:endParaRPr lang="zh-CN" altLang="en-US" sz="1600"/>
          </a:p>
          <a:p>
            <a:r>
              <a:rPr lang="zh-CN" altLang="en-US" sz="1600"/>
              <a:t>                        return false</a:t>
            </a:r>
            <a:endParaRPr lang="zh-CN" altLang="en-US" sz="1600"/>
          </a:p>
          <a:p>
            <a:r>
              <a:rPr lang="zh-CN" altLang="en-US" sz="1600"/>
              <a:t>                    }else{return true}</a:t>
            </a:r>
            <a:endParaRPr lang="zh-CN" altLang="en-US" sz="1600"/>
          </a:p>
          <a:p>
            <a:r>
              <a:rPr lang="zh-CN" altLang="en-US" sz="1600"/>
              <a:t>                }else if(r===21){//判定撇脚马</a:t>
            </a:r>
            <a:endParaRPr lang="zh-CN" altLang="en-US" sz="1600"/>
          </a:p>
          <a:p>
            <a:r>
              <a:rPr lang="zh-CN" altLang="en-US" sz="1600"/>
              <a:t>                    if(getID((row2+row1)/2,col1)){</a:t>
            </a:r>
            <a:endParaRPr lang="zh-CN" altLang="en-US" sz="1600"/>
          </a:p>
          <a:p>
            <a:r>
              <a:rPr lang="zh-CN" altLang="en-US" sz="1600"/>
              <a:t>                        return false</a:t>
            </a:r>
            <a:endParaRPr lang="zh-CN" altLang="en-US" sz="1600"/>
          </a:p>
          <a:p>
            <a:r>
              <a:rPr lang="zh-CN" altLang="en-US" sz="1600"/>
              <a:t>                    }else{return true}</a:t>
            </a:r>
            <a:endParaRPr lang="zh-CN" altLang="en-US" sz="1600"/>
          </a:p>
          <a:p>
            <a:r>
              <a:rPr lang="zh-CN" altLang="en-US" sz="1600"/>
              <a:t>                }</a:t>
            </a:r>
            <a:endParaRPr lang="zh-CN" altLang="en-US" sz="1600"/>
          </a:p>
          <a:p>
            <a:r>
              <a:rPr lang="zh-CN" altLang="en-US" sz="1600"/>
              <a:t>                return true</a:t>
            </a:r>
            <a:endParaRPr lang="zh-CN" altLang="en-US" sz="1600"/>
          </a:p>
          <a:p>
            <a:r>
              <a:rPr lang="zh-CN" altLang="en-US" sz="1600"/>
              <a:t>            }</a:t>
            </a:r>
            <a:endParaRPr lang="zh-CN" altLang="en-US" sz="1600"/>
          </a:p>
        </p:txBody>
      </p:sp>
      <p:sp>
        <p:nvSpPr>
          <p:cNvPr id="31" name="文本框 30"/>
          <p:cNvSpPr txBox="1"/>
          <p:nvPr/>
        </p:nvSpPr>
        <p:spPr>
          <a:xfrm>
            <a:off x="6043295" y="1435735"/>
            <a:ext cx="608457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900"/>
              <a:t>移动范围：任何位置</a:t>
            </a:r>
            <a:endParaRPr lang="zh-CN" altLang="en-US" sz="900"/>
          </a:p>
          <a:p>
            <a:r>
              <a:rPr lang="zh-CN" altLang="en-US" sz="900"/>
              <a:t>移动规则：可以水平或垂直方向移动任意个无阻碍的点。</a:t>
            </a:r>
            <a:endParaRPr lang="zh-CN" altLang="en-US" sz="900"/>
          </a:p>
          <a:p>
            <a:r>
              <a:rPr lang="zh-CN" altLang="en-US" sz="900"/>
              <a:t> function getStoneCountAtLine( row1,  col1,  row2,  col2) {//判定点击的棋子到下一步要到的格子中间隔了几颗棋子</a:t>
            </a:r>
            <a:endParaRPr lang="zh-CN" altLang="en-US" sz="900"/>
          </a:p>
          <a:p>
            <a:r>
              <a:rPr lang="zh-CN" altLang="en-US" sz="900"/>
              <a:t>        var  ret = 0;</a:t>
            </a:r>
            <a:endParaRPr lang="zh-CN" altLang="en-US" sz="900"/>
          </a:p>
          <a:p>
            <a:r>
              <a:rPr lang="zh-CN" altLang="en-US" sz="900"/>
              <a:t>        if(row1 !== row2 &amp;&amp; col1 !== col2)</a:t>
            </a:r>
            <a:endParaRPr lang="zh-CN" altLang="en-US" sz="900"/>
          </a:p>
          <a:p>
            <a:r>
              <a:rPr lang="zh-CN" altLang="en-US" sz="900"/>
              <a:t>            return false;</a:t>
            </a:r>
            <a:endParaRPr lang="zh-CN" altLang="en-US" sz="900"/>
          </a:p>
          <a:p>
            <a:r>
              <a:rPr lang="zh-CN" altLang="en-US" sz="900"/>
              <a:t>        if(row1 === row2 &amp;&amp; col1 === col2)</a:t>
            </a:r>
            <a:endParaRPr lang="zh-CN" altLang="en-US" sz="900"/>
          </a:p>
          <a:p>
            <a:r>
              <a:rPr lang="zh-CN" altLang="en-US" sz="900"/>
              <a:t>            return false;</a:t>
            </a:r>
            <a:endParaRPr lang="zh-CN" altLang="en-US" sz="900"/>
          </a:p>
          <a:p>
            <a:endParaRPr lang="zh-CN" altLang="en-US" sz="900"/>
          </a:p>
          <a:p>
            <a:r>
              <a:rPr lang="zh-CN" altLang="en-US" sz="900"/>
              <a:t>        if(row1 === row2) {</a:t>
            </a:r>
            <a:endParaRPr lang="zh-CN" altLang="en-US" sz="900"/>
          </a:p>
          <a:p>
            <a:r>
              <a:rPr lang="zh-CN" altLang="en-US" sz="900"/>
              <a:t>            var min = col1 &lt; col2 ? col1 : col2;</a:t>
            </a:r>
            <a:endParaRPr lang="zh-CN" altLang="en-US" sz="900"/>
          </a:p>
          <a:p>
            <a:r>
              <a:rPr lang="zh-CN" altLang="en-US" sz="900"/>
              <a:t>            var max = col1 &lt; col2 ? col2 : col1;</a:t>
            </a:r>
            <a:endParaRPr lang="zh-CN" altLang="en-US" sz="900"/>
          </a:p>
          <a:p>
            <a:r>
              <a:rPr lang="zh-CN" altLang="en-US" sz="900"/>
              <a:t>            for(var col = min + 1; col&lt;max; ++col) {</a:t>
            </a:r>
            <a:endParaRPr lang="zh-CN" altLang="en-US" sz="900"/>
          </a:p>
          <a:p>
            <a:r>
              <a:rPr lang="zh-CN" altLang="en-US" sz="900"/>
              <a:t>                if(getID(row1, col)) {</a:t>
            </a:r>
            <a:endParaRPr lang="zh-CN" altLang="en-US" sz="900"/>
          </a:p>
          <a:p>
            <a:r>
              <a:rPr lang="zh-CN" altLang="en-US" sz="900"/>
              <a:t>                    ++ret;</a:t>
            </a:r>
            <a:endParaRPr lang="zh-CN" altLang="en-US" sz="900"/>
          </a:p>
          <a:p>
            <a:r>
              <a:rPr lang="zh-CN" altLang="en-US" sz="900"/>
              <a:t>                }</a:t>
            </a:r>
            <a:endParaRPr lang="zh-CN" altLang="en-US" sz="900"/>
          </a:p>
          <a:p>
            <a:r>
              <a:rPr lang="zh-CN" altLang="en-US" sz="900"/>
              <a:t>            }</a:t>
            </a:r>
            <a:endParaRPr lang="zh-CN" altLang="en-US" sz="900"/>
          </a:p>
          <a:p>
            <a:r>
              <a:rPr lang="zh-CN" altLang="en-US" sz="900"/>
              <a:t>        } else {</a:t>
            </a:r>
            <a:endParaRPr lang="zh-CN" altLang="en-US" sz="900"/>
          </a:p>
          <a:p>
            <a:r>
              <a:rPr lang="zh-CN" altLang="en-US" sz="900"/>
              <a:t>            min = row1 &lt; row2 ? row1 : row2;</a:t>
            </a:r>
            <a:endParaRPr lang="zh-CN" altLang="en-US" sz="900"/>
          </a:p>
          <a:p>
            <a:r>
              <a:rPr lang="zh-CN" altLang="en-US" sz="900"/>
              <a:t>            max = row1 &lt; row2 ? row2 : row1;</a:t>
            </a:r>
            <a:endParaRPr lang="zh-CN" altLang="en-US" sz="900"/>
          </a:p>
          <a:p>
            <a:r>
              <a:rPr lang="zh-CN" altLang="en-US" sz="900"/>
              <a:t>            for(var row = min+1; row&lt;max; ++row) {</a:t>
            </a:r>
            <a:endParaRPr lang="zh-CN" altLang="en-US" sz="900"/>
          </a:p>
          <a:p>
            <a:r>
              <a:rPr lang="zh-CN" altLang="en-US" sz="900"/>
              <a:t>                if(getID(row, col1)) {</a:t>
            </a:r>
            <a:endParaRPr lang="zh-CN" altLang="en-US" sz="900"/>
          </a:p>
          <a:p>
            <a:r>
              <a:rPr lang="zh-CN" altLang="en-US" sz="900"/>
              <a:t>                    ++ret;</a:t>
            </a:r>
            <a:endParaRPr lang="zh-CN" altLang="en-US" sz="900"/>
          </a:p>
          <a:p>
            <a:r>
              <a:rPr lang="zh-CN" altLang="en-US" sz="900"/>
              <a:t>                }</a:t>
            </a:r>
            <a:endParaRPr lang="zh-CN" altLang="en-US" sz="900"/>
          </a:p>
          <a:p>
            <a:r>
              <a:rPr lang="zh-CN" altLang="en-US" sz="900"/>
              <a:t>            }</a:t>
            </a:r>
            <a:endParaRPr lang="zh-CN" altLang="en-US" sz="900"/>
          </a:p>
          <a:p>
            <a:r>
              <a:rPr lang="zh-CN" altLang="en-US" sz="900"/>
              <a:t>        }</a:t>
            </a:r>
            <a:endParaRPr lang="zh-CN" altLang="en-US" sz="900"/>
          </a:p>
          <a:p>
            <a:r>
              <a:rPr lang="zh-CN" altLang="en-US" sz="900"/>
              <a:t>        return ret;</a:t>
            </a:r>
            <a:endParaRPr lang="zh-CN" altLang="en-US" sz="900"/>
          </a:p>
          <a:p>
            <a:r>
              <a:rPr lang="zh-CN" altLang="en-US" sz="900"/>
              <a:t>    }//ret表示棋子中间隔的其他棋子数</a:t>
            </a:r>
            <a:endParaRPr lang="zh-CN" altLang="en-US" sz="900"/>
          </a:p>
          <a:p>
            <a:r>
              <a:rPr lang="zh-CN" altLang="en-US" sz="900"/>
              <a:t>var ret = getStoneCountAtLine(row1, col1, row2, col2);</a:t>
            </a:r>
            <a:endParaRPr lang="zh-CN" altLang="en-US" sz="900"/>
          </a:p>
          <a:p>
            <a:r>
              <a:rPr lang="zh-CN" altLang="en-US" sz="900"/>
              <a:t>            if(ret===0)</a:t>
            </a:r>
            <a:endParaRPr lang="zh-CN" altLang="en-US" sz="900"/>
          </a:p>
          <a:p>
            <a:r>
              <a:rPr lang="zh-CN" altLang="en-US" sz="900"/>
              <a:t>            {</a:t>
            </a:r>
            <a:endParaRPr lang="zh-CN" altLang="en-US" sz="900"/>
          </a:p>
          <a:p>
            <a:r>
              <a:rPr lang="zh-CN" altLang="en-US" sz="900"/>
              <a:t>                return true;</a:t>
            </a:r>
            <a:endParaRPr lang="zh-CN" altLang="en-US" sz="900"/>
          </a:p>
          <a:p>
            <a:r>
              <a:rPr lang="zh-CN" altLang="en-US" sz="900"/>
              <a:t>            }else</a:t>
            </a:r>
            <a:endParaRPr lang="zh-CN" altLang="en-US" sz="900"/>
          </a:p>
          <a:p>
            <a:r>
              <a:rPr lang="zh-CN" altLang="en-US" sz="900"/>
              <a:t>            {</a:t>
            </a:r>
            <a:endParaRPr lang="zh-CN" altLang="en-US" sz="900"/>
          </a:p>
          <a:p>
            <a:r>
              <a:rPr lang="zh-CN" altLang="en-US" sz="900"/>
              <a:t>                return false</a:t>
            </a:r>
            <a:endParaRPr lang="zh-CN" altLang="en-US" sz="900"/>
          </a:p>
          <a:p>
            <a:r>
              <a:rPr lang="zh-CN" altLang="en-US" sz="900"/>
              <a:t>            }</a:t>
            </a:r>
            <a:endParaRPr lang="zh-CN" altLang="en-US" sz="90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eelOff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4" grpId="0" bldLvl="0" animBg="1"/>
      <p:bldP spid="15" grpId="0" bldLvl="0" animBg="1"/>
      <p:bldP spid="16" grpId="0" bldLvl="0" animBg="1"/>
      <p:bldP spid="17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4173360" y="323206"/>
            <a:ext cx="1675130" cy="497840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r>
              <a:rPr lang="en-US" altLang="zh-CN" sz="2800" dirty="0">
                <a:solidFill>
                  <a:srgbClr val="1F3762"/>
                </a:solidFill>
                <a:cs typeface="+mn-ea"/>
                <a:sym typeface="+mn-lt"/>
              </a:rPr>
              <a:t>--</a:t>
            </a:r>
            <a:r>
              <a:rPr lang="zh-CN" altLang="en-US" sz="2800" dirty="0">
                <a:solidFill>
                  <a:srgbClr val="1F3762"/>
                </a:solidFill>
                <a:cs typeface="+mn-ea"/>
                <a:sym typeface="+mn-lt"/>
              </a:rPr>
              <a:t>士和将</a:t>
            </a:r>
            <a:endParaRPr lang="zh-CN" altLang="en-US" sz="2800" dirty="0">
              <a:solidFill>
                <a:srgbClr val="1F3762"/>
              </a:solidFill>
              <a:cs typeface="+mn-ea"/>
              <a:sym typeface="+mn-lt"/>
            </a:endParaRPr>
          </a:p>
        </p:txBody>
      </p:sp>
      <p:sp>
        <p:nvSpPr>
          <p:cNvPr id="3" name="矩形 1"/>
          <p:cNvSpPr>
            <a:spLocks noChangeArrowheads="1"/>
          </p:cNvSpPr>
          <p:nvPr/>
        </p:nvSpPr>
        <p:spPr bwMode="auto">
          <a:xfrm>
            <a:off x="983908" y="97061"/>
            <a:ext cx="4448927" cy="952427"/>
          </a:xfrm>
          <a:prstGeom prst="rect">
            <a:avLst/>
          </a:prstGeom>
          <a:noFill/>
          <a:ln>
            <a:noFill/>
          </a:ln>
        </p:spPr>
        <p:txBody>
          <a:bodyPr vert="horz" anchor="ctr"/>
          <a:lstStyle>
            <a:lvl1pPr indent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4400" b="1" dirty="0">
                <a:solidFill>
                  <a:srgbClr val="1F3762"/>
                </a:solidFill>
                <a:latin typeface="+mn-lt"/>
                <a:ea typeface="+mn-ea"/>
                <a:cs typeface="+mn-ea"/>
                <a:sym typeface="+mn-lt"/>
              </a:rPr>
              <a:t>算法实现</a:t>
            </a:r>
            <a:endParaRPr lang="zh-CN" altLang="en-US" sz="4400" b="1" dirty="0">
              <a:solidFill>
                <a:srgbClr val="1F376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4" name="直接连接符 3"/>
          <p:cNvCxnSpPr>
            <a:stCxn id="11" idx="7"/>
            <a:endCxn id="17" idx="4"/>
          </p:cNvCxnSpPr>
          <p:nvPr/>
        </p:nvCxnSpPr>
        <p:spPr>
          <a:xfrm flipH="1">
            <a:off x="6096000" y="1275633"/>
            <a:ext cx="34006" cy="5103366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5510715" y="1088960"/>
            <a:ext cx="1226344" cy="1226344"/>
            <a:chOff x="4061024" y="1538756"/>
            <a:chExt cx="1021953" cy="1021953"/>
          </a:xfrm>
        </p:grpSpPr>
        <p:sp>
          <p:nvSpPr>
            <p:cNvPr id="6" name="椭圆 5"/>
            <p:cNvSpPr/>
            <p:nvPr/>
          </p:nvSpPr>
          <p:spPr>
            <a:xfrm>
              <a:off x="4061024" y="1538756"/>
              <a:ext cx="1021953" cy="1021953"/>
            </a:xfrm>
            <a:prstGeom prst="ellipse">
              <a:avLst/>
            </a:prstGeom>
            <a:solidFill>
              <a:srgbClr val="1F37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2160">
                <a:cs typeface="+mn-ea"/>
                <a:sym typeface="+mn-lt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309645" y="1692525"/>
              <a:ext cx="524711" cy="714415"/>
              <a:chOff x="4309771" y="1699588"/>
              <a:chExt cx="524711" cy="714415"/>
            </a:xfrm>
          </p:grpSpPr>
          <p:sp>
            <p:nvSpPr>
              <p:cNvPr id="8" name="Freeform 7"/>
              <p:cNvSpPr/>
              <p:nvPr/>
            </p:nvSpPr>
            <p:spPr bwMode="auto">
              <a:xfrm>
                <a:off x="4568090" y="2290393"/>
                <a:ext cx="10343" cy="123610"/>
              </a:xfrm>
              <a:custGeom>
                <a:avLst/>
                <a:gdLst>
                  <a:gd name="T0" fmla="*/ 0 w 17"/>
                  <a:gd name="T1" fmla="*/ 0 h 207"/>
                  <a:gd name="T2" fmla="*/ 17 w 17"/>
                  <a:gd name="T3" fmla="*/ 0 h 207"/>
                  <a:gd name="T4" fmla="*/ 17 w 17"/>
                  <a:gd name="T5" fmla="*/ 207 h 207"/>
                  <a:gd name="T6" fmla="*/ 0 w 17"/>
                  <a:gd name="T7" fmla="*/ 207 h 207"/>
                  <a:gd name="T8" fmla="*/ 0 w 17"/>
                  <a:gd name="T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207">
                    <a:moveTo>
                      <a:pt x="0" y="0"/>
                    </a:moveTo>
                    <a:cubicBezTo>
                      <a:pt x="5" y="0"/>
                      <a:pt x="11" y="0"/>
                      <a:pt x="17" y="0"/>
                    </a:cubicBezTo>
                    <a:cubicBezTo>
                      <a:pt x="17" y="69"/>
                      <a:pt x="17" y="138"/>
                      <a:pt x="17" y="207"/>
                    </a:cubicBezTo>
                    <a:cubicBezTo>
                      <a:pt x="11" y="207"/>
                      <a:pt x="6" y="207"/>
                      <a:pt x="0" y="207"/>
                    </a:cubicBezTo>
                    <a:cubicBezTo>
                      <a:pt x="0" y="138"/>
                      <a:pt x="0" y="69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09728" tIns="54864" rIns="109728" bIns="54864" numCol="1" anchor="t" anchorCtr="0" compatLnSpc="1"/>
              <a:lstStyle/>
              <a:p>
                <a:endParaRPr lang="zh-HK" altLang="en-US" sz="2160">
                  <a:cs typeface="+mn-ea"/>
                  <a:sym typeface="+mn-lt"/>
                </a:endParaRPr>
              </a:p>
            </p:txBody>
          </p:sp>
          <p:sp>
            <p:nvSpPr>
              <p:cNvPr id="9" name="Freeform 8"/>
              <p:cNvSpPr/>
              <p:nvPr/>
            </p:nvSpPr>
            <p:spPr bwMode="auto">
              <a:xfrm>
                <a:off x="4475004" y="2290393"/>
                <a:ext cx="10090" cy="66850"/>
              </a:xfrm>
              <a:custGeom>
                <a:avLst/>
                <a:gdLst>
                  <a:gd name="T0" fmla="*/ 17 w 17"/>
                  <a:gd name="T1" fmla="*/ 112 h 112"/>
                  <a:gd name="T2" fmla="*/ 0 w 17"/>
                  <a:gd name="T3" fmla="*/ 112 h 112"/>
                  <a:gd name="T4" fmla="*/ 0 w 17"/>
                  <a:gd name="T5" fmla="*/ 0 h 112"/>
                  <a:gd name="T6" fmla="*/ 17 w 17"/>
                  <a:gd name="T7" fmla="*/ 0 h 112"/>
                  <a:gd name="T8" fmla="*/ 17 w 17"/>
                  <a:gd name="T9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12">
                    <a:moveTo>
                      <a:pt x="17" y="112"/>
                    </a:moveTo>
                    <a:cubicBezTo>
                      <a:pt x="11" y="112"/>
                      <a:pt x="6" y="112"/>
                      <a:pt x="0" y="112"/>
                    </a:cubicBezTo>
                    <a:cubicBezTo>
                      <a:pt x="0" y="74"/>
                      <a:pt x="0" y="37"/>
                      <a:pt x="0" y="0"/>
                    </a:cubicBezTo>
                    <a:cubicBezTo>
                      <a:pt x="6" y="0"/>
                      <a:pt x="11" y="0"/>
                      <a:pt x="17" y="0"/>
                    </a:cubicBezTo>
                    <a:cubicBezTo>
                      <a:pt x="17" y="37"/>
                      <a:pt x="17" y="74"/>
                      <a:pt x="17" y="1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09728" tIns="54864" rIns="109728" bIns="54864" numCol="1" anchor="t" anchorCtr="0" compatLnSpc="1"/>
              <a:lstStyle/>
              <a:p>
                <a:endParaRPr lang="zh-HK" altLang="en-US" sz="2160">
                  <a:cs typeface="+mn-ea"/>
                  <a:sym typeface="+mn-lt"/>
                </a:endParaRPr>
              </a:p>
            </p:txBody>
          </p:sp>
          <p:sp>
            <p:nvSpPr>
              <p:cNvPr id="10" name="Freeform 9"/>
              <p:cNvSpPr/>
              <p:nvPr/>
            </p:nvSpPr>
            <p:spPr bwMode="auto">
              <a:xfrm>
                <a:off x="4658906" y="2290393"/>
                <a:ext cx="10090" cy="66850"/>
              </a:xfrm>
              <a:custGeom>
                <a:avLst/>
                <a:gdLst>
                  <a:gd name="T0" fmla="*/ 0 w 17"/>
                  <a:gd name="T1" fmla="*/ 0 h 112"/>
                  <a:gd name="T2" fmla="*/ 17 w 17"/>
                  <a:gd name="T3" fmla="*/ 0 h 112"/>
                  <a:gd name="T4" fmla="*/ 17 w 17"/>
                  <a:gd name="T5" fmla="*/ 111 h 112"/>
                  <a:gd name="T6" fmla="*/ 0 w 17"/>
                  <a:gd name="T7" fmla="*/ 112 h 112"/>
                  <a:gd name="T8" fmla="*/ 0 w 17"/>
                  <a:gd name="T9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12">
                    <a:moveTo>
                      <a:pt x="0" y="0"/>
                    </a:moveTo>
                    <a:cubicBezTo>
                      <a:pt x="6" y="0"/>
                      <a:pt x="11" y="0"/>
                      <a:pt x="17" y="0"/>
                    </a:cubicBezTo>
                    <a:cubicBezTo>
                      <a:pt x="17" y="37"/>
                      <a:pt x="17" y="73"/>
                      <a:pt x="17" y="111"/>
                    </a:cubicBezTo>
                    <a:cubicBezTo>
                      <a:pt x="12" y="112"/>
                      <a:pt x="7" y="112"/>
                      <a:pt x="0" y="112"/>
                    </a:cubicBezTo>
                    <a:cubicBezTo>
                      <a:pt x="0" y="75"/>
                      <a:pt x="0" y="38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09728" tIns="54864" rIns="109728" bIns="54864" numCol="1" anchor="t" anchorCtr="0" compatLnSpc="1"/>
              <a:lstStyle/>
              <a:p>
                <a:endParaRPr lang="zh-HK" altLang="en-US" sz="2160">
                  <a:cs typeface="+mn-ea"/>
                  <a:sym typeface="+mn-lt"/>
                </a:endParaRPr>
              </a:p>
            </p:txBody>
          </p:sp>
          <p:sp>
            <p:nvSpPr>
              <p:cNvPr id="11" name="Freeform 10"/>
              <p:cNvSpPr>
                <a:spLocks noEditPoints="1"/>
              </p:cNvSpPr>
              <p:nvPr/>
            </p:nvSpPr>
            <p:spPr bwMode="auto">
              <a:xfrm>
                <a:off x="4417236" y="1699588"/>
                <a:ext cx="306250" cy="551956"/>
              </a:xfrm>
              <a:custGeom>
                <a:avLst/>
                <a:gdLst>
                  <a:gd name="T0" fmla="*/ 258 w 513"/>
                  <a:gd name="T1" fmla="*/ 923 h 924"/>
                  <a:gd name="T2" fmla="*/ 123 w 513"/>
                  <a:gd name="T3" fmla="*/ 923 h 924"/>
                  <a:gd name="T4" fmla="*/ 106 w 513"/>
                  <a:gd name="T5" fmla="*/ 910 h 924"/>
                  <a:gd name="T6" fmla="*/ 14 w 513"/>
                  <a:gd name="T7" fmla="*/ 492 h 924"/>
                  <a:gd name="T8" fmla="*/ 19 w 513"/>
                  <a:gd name="T9" fmla="*/ 290 h 924"/>
                  <a:gd name="T10" fmla="*/ 162 w 513"/>
                  <a:gd name="T11" fmla="*/ 69 h 924"/>
                  <a:gd name="T12" fmla="*/ 250 w 513"/>
                  <a:gd name="T13" fmla="*/ 3 h 924"/>
                  <a:gd name="T14" fmla="*/ 268 w 513"/>
                  <a:gd name="T15" fmla="*/ 3 h 924"/>
                  <a:gd name="T16" fmla="*/ 466 w 513"/>
                  <a:gd name="T17" fmla="*/ 207 h 924"/>
                  <a:gd name="T18" fmla="*/ 511 w 513"/>
                  <a:gd name="T19" fmla="*/ 394 h 924"/>
                  <a:gd name="T20" fmla="*/ 451 w 513"/>
                  <a:gd name="T21" fmla="*/ 775 h 924"/>
                  <a:gd name="T22" fmla="*/ 412 w 513"/>
                  <a:gd name="T23" fmla="*/ 912 h 924"/>
                  <a:gd name="T24" fmla="*/ 395 w 513"/>
                  <a:gd name="T25" fmla="*/ 924 h 924"/>
                  <a:gd name="T26" fmla="*/ 258 w 513"/>
                  <a:gd name="T27" fmla="*/ 923 h 924"/>
                  <a:gd name="T28" fmla="*/ 258 w 513"/>
                  <a:gd name="T29" fmla="*/ 923 h 924"/>
                  <a:gd name="T30" fmla="*/ 354 w 513"/>
                  <a:gd name="T31" fmla="*/ 268 h 924"/>
                  <a:gd name="T32" fmla="*/ 258 w 513"/>
                  <a:gd name="T33" fmla="*/ 173 h 924"/>
                  <a:gd name="T34" fmla="*/ 163 w 513"/>
                  <a:gd name="T35" fmla="*/ 269 h 924"/>
                  <a:gd name="T36" fmla="*/ 258 w 513"/>
                  <a:gd name="T37" fmla="*/ 365 h 924"/>
                  <a:gd name="T38" fmla="*/ 354 w 513"/>
                  <a:gd name="T39" fmla="*/ 268 h 9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3" h="924">
                    <a:moveTo>
                      <a:pt x="258" y="923"/>
                    </a:moveTo>
                    <a:cubicBezTo>
                      <a:pt x="213" y="923"/>
                      <a:pt x="168" y="922"/>
                      <a:pt x="123" y="923"/>
                    </a:cubicBezTo>
                    <a:cubicBezTo>
                      <a:pt x="113" y="923"/>
                      <a:pt x="109" y="919"/>
                      <a:pt x="106" y="910"/>
                    </a:cubicBezTo>
                    <a:cubicBezTo>
                      <a:pt x="61" y="774"/>
                      <a:pt x="29" y="635"/>
                      <a:pt x="14" y="492"/>
                    </a:cubicBezTo>
                    <a:cubicBezTo>
                      <a:pt x="6" y="425"/>
                      <a:pt x="0" y="357"/>
                      <a:pt x="19" y="290"/>
                    </a:cubicBezTo>
                    <a:cubicBezTo>
                      <a:pt x="43" y="201"/>
                      <a:pt x="94" y="129"/>
                      <a:pt x="162" y="69"/>
                    </a:cubicBezTo>
                    <a:cubicBezTo>
                      <a:pt x="189" y="45"/>
                      <a:pt x="220" y="25"/>
                      <a:pt x="250" y="3"/>
                    </a:cubicBezTo>
                    <a:cubicBezTo>
                      <a:pt x="254" y="0"/>
                      <a:pt x="263" y="0"/>
                      <a:pt x="268" y="3"/>
                    </a:cubicBezTo>
                    <a:cubicBezTo>
                      <a:pt x="350" y="55"/>
                      <a:pt x="419" y="120"/>
                      <a:pt x="466" y="207"/>
                    </a:cubicBezTo>
                    <a:cubicBezTo>
                      <a:pt x="497" y="265"/>
                      <a:pt x="513" y="328"/>
                      <a:pt x="511" y="394"/>
                    </a:cubicBezTo>
                    <a:cubicBezTo>
                      <a:pt x="507" y="524"/>
                      <a:pt x="483" y="650"/>
                      <a:pt x="451" y="775"/>
                    </a:cubicBezTo>
                    <a:cubicBezTo>
                      <a:pt x="440" y="821"/>
                      <a:pt x="424" y="866"/>
                      <a:pt x="412" y="912"/>
                    </a:cubicBezTo>
                    <a:cubicBezTo>
                      <a:pt x="409" y="922"/>
                      <a:pt x="404" y="924"/>
                      <a:pt x="395" y="924"/>
                    </a:cubicBezTo>
                    <a:cubicBezTo>
                      <a:pt x="349" y="923"/>
                      <a:pt x="304" y="923"/>
                      <a:pt x="258" y="923"/>
                    </a:cubicBezTo>
                    <a:cubicBezTo>
                      <a:pt x="258" y="923"/>
                      <a:pt x="258" y="923"/>
                      <a:pt x="258" y="923"/>
                    </a:cubicBezTo>
                    <a:close/>
                    <a:moveTo>
                      <a:pt x="354" y="268"/>
                    </a:moveTo>
                    <a:cubicBezTo>
                      <a:pt x="354" y="216"/>
                      <a:pt x="310" y="173"/>
                      <a:pt x="258" y="173"/>
                    </a:cubicBezTo>
                    <a:cubicBezTo>
                      <a:pt x="206" y="173"/>
                      <a:pt x="163" y="216"/>
                      <a:pt x="163" y="269"/>
                    </a:cubicBezTo>
                    <a:cubicBezTo>
                      <a:pt x="163" y="321"/>
                      <a:pt x="206" y="364"/>
                      <a:pt x="258" y="365"/>
                    </a:cubicBezTo>
                    <a:cubicBezTo>
                      <a:pt x="310" y="365"/>
                      <a:pt x="354" y="321"/>
                      <a:pt x="354" y="2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09728" tIns="54864" rIns="109728" bIns="54864" numCol="1" anchor="t" anchorCtr="0" compatLnSpc="1"/>
              <a:lstStyle/>
              <a:p>
                <a:endParaRPr lang="zh-HK" altLang="en-US" sz="2160">
                  <a:cs typeface="+mn-ea"/>
                  <a:sym typeface="+mn-lt"/>
                </a:endParaRPr>
              </a:p>
            </p:txBody>
          </p:sp>
          <p:sp>
            <p:nvSpPr>
              <p:cNvPr id="12" name="Freeform 11"/>
              <p:cNvSpPr/>
              <p:nvPr/>
            </p:nvSpPr>
            <p:spPr bwMode="auto">
              <a:xfrm>
                <a:off x="4706079" y="2018704"/>
                <a:ext cx="128403" cy="188694"/>
              </a:xfrm>
              <a:custGeom>
                <a:avLst/>
                <a:gdLst>
                  <a:gd name="T0" fmla="*/ 215 w 215"/>
                  <a:gd name="T1" fmla="*/ 316 h 316"/>
                  <a:gd name="T2" fmla="*/ 0 w 215"/>
                  <a:gd name="T3" fmla="*/ 198 h 316"/>
                  <a:gd name="T4" fmla="*/ 36 w 215"/>
                  <a:gd name="T5" fmla="*/ 0 h 316"/>
                  <a:gd name="T6" fmla="*/ 86 w 215"/>
                  <a:gd name="T7" fmla="*/ 19 h 316"/>
                  <a:gd name="T8" fmla="*/ 173 w 215"/>
                  <a:gd name="T9" fmla="*/ 140 h 316"/>
                  <a:gd name="T10" fmla="*/ 215 w 215"/>
                  <a:gd name="T11" fmla="*/ 308 h 316"/>
                  <a:gd name="T12" fmla="*/ 215 w 215"/>
                  <a:gd name="T13" fmla="*/ 316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5" h="316">
                    <a:moveTo>
                      <a:pt x="215" y="316"/>
                    </a:moveTo>
                    <a:cubicBezTo>
                      <a:pt x="137" y="237"/>
                      <a:pt x="119" y="227"/>
                      <a:pt x="0" y="198"/>
                    </a:cubicBezTo>
                    <a:cubicBezTo>
                      <a:pt x="12" y="132"/>
                      <a:pt x="24" y="67"/>
                      <a:pt x="36" y="0"/>
                    </a:cubicBezTo>
                    <a:cubicBezTo>
                      <a:pt x="55" y="0"/>
                      <a:pt x="71" y="8"/>
                      <a:pt x="86" y="19"/>
                    </a:cubicBezTo>
                    <a:cubicBezTo>
                      <a:pt x="129" y="49"/>
                      <a:pt x="154" y="93"/>
                      <a:pt x="173" y="140"/>
                    </a:cubicBezTo>
                    <a:cubicBezTo>
                      <a:pt x="196" y="194"/>
                      <a:pt x="208" y="250"/>
                      <a:pt x="215" y="308"/>
                    </a:cubicBezTo>
                    <a:cubicBezTo>
                      <a:pt x="215" y="310"/>
                      <a:pt x="215" y="312"/>
                      <a:pt x="215" y="31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09728" tIns="54864" rIns="109728" bIns="54864" numCol="1" anchor="t" anchorCtr="0" compatLnSpc="1"/>
              <a:lstStyle/>
              <a:p>
                <a:endParaRPr lang="zh-HK" altLang="en-US" sz="2160">
                  <a:cs typeface="+mn-ea"/>
                  <a:sym typeface="+mn-lt"/>
                </a:endParaRPr>
              </a:p>
            </p:txBody>
          </p:sp>
          <p:sp>
            <p:nvSpPr>
              <p:cNvPr id="13" name="Freeform 12"/>
              <p:cNvSpPr/>
              <p:nvPr/>
            </p:nvSpPr>
            <p:spPr bwMode="auto">
              <a:xfrm>
                <a:off x="4309771" y="2018704"/>
                <a:ext cx="127646" cy="187433"/>
              </a:xfrm>
              <a:custGeom>
                <a:avLst/>
                <a:gdLst>
                  <a:gd name="T0" fmla="*/ 178 w 214"/>
                  <a:gd name="T1" fmla="*/ 0 h 314"/>
                  <a:gd name="T2" fmla="*/ 214 w 214"/>
                  <a:gd name="T3" fmla="*/ 194 h 314"/>
                  <a:gd name="T4" fmla="*/ 97 w 214"/>
                  <a:gd name="T5" fmla="*/ 236 h 314"/>
                  <a:gd name="T6" fmla="*/ 0 w 214"/>
                  <a:gd name="T7" fmla="*/ 314 h 314"/>
                  <a:gd name="T8" fmla="*/ 3 w 214"/>
                  <a:gd name="T9" fmla="*/ 285 h 314"/>
                  <a:gd name="T10" fmla="*/ 80 w 214"/>
                  <a:gd name="T11" fmla="*/ 69 h 314"/>
                  <a:gd name="T12" fmla="*/ 168 w 214"/>
                  <a:gd name="T13" fmla="*/ 2 h 314"/>
                  <a:gd name="T14" fmla="*/ 178 w 214"/>
                  <a:gd name="T15" fmla="*/ 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4" h="314">
                    <a:moveTo>
                      <a:pt x="178" y="0"/>
                    </a:moveTo>
                    <a:cubicBezTo>
                      <a:pt x="190" y="67"/>
                      <a:pt x="202" y="132"/>
                      <a:pt x="214" y="194"/>
                    </a:cubicBezTo>
                    <a:cubicBezTo>
                      <a:pt x="175" y="208"/>
                      <a:pt x="135" y="220"/>
                      <a:pt x="97" y="236"/>
                    </a:cubicBezTo>
                    <a:cubicBezTo>
                      <a:pt x="59" y="253"/>
                      <a:pt x="27" y="280"/>
                      <a:pt x="0" y="314"/>
                    </a:cubicBezTo>
                    <a:cubicBezTo>
                      <a:pt x="1" y="304"/>
                      <a:pt x="2" y="294"/>
                      <a:pt x="3" y="285"/>
                    </a:cubicBezTo>
                    <a:cubicBezTo>
                      <a:pt x="15" y="208"/>
                      <a:pt x="35" y="134"/>
                      <a:pt x="80" y="69"/>
                    </a:cubicBezTo>
                    <a:cubicBezTo>
                      <a:pt x="102" y="38"/>
                      <a:pt x="128" y="11"/>
                      <a:pt x="168" y="2"/>
                    </a:cubicBezTo>
                    <a:cubicBezTo>
                      <a:pt x="171" y="1"/>
                      <a:pt x="174" y="1"/>
                      <a:pt x="17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09728" tIns="54864" rIns="109728" bIns="54864" numCol="1" anchor="t" anchorCtr="0" compatLnSpc="1"/>
              <a:lstStyle/>
              <a:p>
                <a:endParaRPr lang="zh-HK" altLang="en-US" sz="2160">
                  <a:cs typeface="+mn-ea"/>
                  <a:sym typeface="+mn-lt"/>
                </a:endParaRPr>
              </a:p>
            </p:txBody>
          </p:sp>
        </p:grpSp>
      </p:grpSp>
      <p:sp>
        <p:nvSpPr>
          <p:cNvPr id="14" name="椭圆 13"/>
          <p:cNvSpPr/>
          <p:nvPr/>
        </p:nvSpPr>
        <p:spPr>
          <a:xfrm>
            <a:off x="5978155" y="2698239"/>
            <a:ext cx="291466" cy="291466"/>
          </a:xfrm>
          <a:prstGeom prst="ellipse">
            <a:avLst/>
          </a:prstGeom>
          <a:solidFill>
            <a:srgbClr val="1F37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02" tIns="54850" rIns="109702" bIns="54850" rtlCol="0" anchor="ctr"/>
          <a:lstStyle/>
          <a:p>
            <a:pPr algn="ctr"/>
            <a:endParaRPr lang="zh-HK" altLang="en-US" sz="2160">
              <a:cs typeface="+mn-ea"/>
              <a:sym typeface="+mn-lt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978155" y="3828004"/>
            <a:ext cx="291466" cy="291466"/>
          </a:xfrm>
          <a:prstGeom prst="ellipse">
            <a:avLst/>
          </a:prstGeom>
          <a:solidFill>
            <a:srgbClr val="1F37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02" tIns="54850" rIns="109702" bIns="54850" rtlCol="0" anchor="ctr"/>
          <a:lstStyle/>
          <a:p>
            <a:pPr algn="ctr"/>
            <a:endParaRPr lang="zh-HK" altLang="en-US" sz="2160"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963838" y="4957769"/>
            <a:ext cx="291466" cy="291466"/>
          </a:xfrm>
          <a:prstGeom prst="ellipse">
            <a:avLst/>
          </a:prstGeom>
          <a:solidFill>
            <a:srgbClr val="1F37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02" tIns="54850" rIns="109702" bIns="54850" rtlCol="0" anchor="ctr"/>
          <a:lstStyle/>
          <a:p>
            <a:pPr algn="ctr"/>
            <a:endParaRPr lang="zh-HK" altLang="en-US" sz="2160"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950267" y="6087533"/>
            <a:ext cx="291466" cy="291466"/>
          </a:xfrm>
          <a:prstGeom prst="ellipse">
            <a:avLst/>
          </a:prstGeom>
          <a:solidFill>
            <a:srgbClr val="1F37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02" tIns="54850" rIns="109702" bIns="54850" rtlCol="0" anchor="ctr"/>
          <a:lstStyle/>
          <a:p>
            <a:pPr algn="ctr"/>
            <a:endParaRPr lang="zh-HK" altLang="en-US" sz="2160">
              <a:cs typeface="+mn-ea"/>
              <a:sym typeface="+mn-lt"/>
            </a:endParaRPr>
          </a:p>
        </p:txBody>
      </p:sp>
      <p:sp>
        <p:nvSpPr>
          <p:cNvPr id="20" name="文本框 38"/>
          <p:cNvSpPr txBox="1"/>
          <p:nvPr/>
        </p:nvSpPr>
        <p:spPr>
          <a:xfrm>
            <a:off x="7057390" y="1268730"/>
            <a:ext cx="210058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20" b="1" dirty="0">
                <a:solidFill>
                  <a:srgbClr val="1F3762"/>
                </a:solidFill>
                <a:cs typeface="+mn-ea"/>
                <a:sym typeface="+mn-lt"/>
              </a:rPr>
              <a:t>士的算法实现</a:t>
            </a:r>
            <a:endParaRPr lang="zh-CN" altLang="en-US" sz="1920" b="1" dirty="0">
              <a:solidFill>
                <a:srgbClr val="1F3762"/>
              </a:solidFill>
              <a:cs typeface="+mn-ea"/>
              <a:sym typeface="+mn-lt"/>
            </a:endParaRPr>
          </a:p>
        </p:txBody>
      </p:sp>
      <p:sp>
        <p:nvSpPr>
          <p:cNvPr id="23" name="文本框 40"/>
          <p:cNvSpPr txBox="1"/>
          <p:nvPr/>
        </p:nvSpPr>
        <p:spPr>
          <a:xfrm>
            <a:off x="556895" y="1082040"/>
            <a:ext cx="210058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20" b="1" dirty="0">
                <a:solidFill>
                  <a:srgbClr val="1F3762"/>
                </a:solidFill>
                <a:cs typeface="+mn-ea"/>
                <a:sym typeface="+mn-lt"/>
              </a:rPr>
              <a:t>将的算法实现</a:t>
            </a:r>
            <a:endParaRPr lang="zh-CN" altLang="en-US" sz="1920" b="1" dirty="0">
              <a:solidFill>
                <a:srgbClr val="1F3762"/>
              </a:solidFill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61315" y="1500505"/>
            <a:ext cx="4531995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移动范围：它只能在王宫内移动。</a:t>
            </a:r>
            <a:endParaRPr lang="zh-CN" altLang="en-US"/>
          </a:p>
          <a:p>
            <a:r>
              <a:rPr lang="zh-CN" altLang="en-US"/>
              <a:t>移动规则：它每一步只可以水平或垂直移动一点。</a:t>
            </a:r>
            <a:endParaRPr lang="zh-CN" altLang="en-US"/>
          </a:p>
          <a:p>
            <a:r>
              <a:rPr lang="zh-CN" altLang="en-US"/>
              <a:t>算法：定义函数function relation( row1,  col1,  row,  col) {</a:t>
            </a:r>
            <a:endParaRPr lang="zh-CN" altLang="en-US"/>
          </a:p>
          <a:p>
            <a:r>
              <a:rPr lang="zh-CN" altLang="en-US"/>
              <a:t>        return Math.abs(row1-row)*10+ Math.abs(col1-col);</a:t>
            </a:r>
            <a:endParaRPr lang="zh-CN" altLang="en-US"/>
          </a:p>
          <a:p>
            <a:r>
              <a:rPr lang="zh-CN" altLang="en-US"/>
              <a:t>    }计算当前位置和下一步要走位置的关系</a:t>
            </a:r>
            <a:endParaRPr lang="zh-CN" altLang="en-US"/>
          </a:p>
          <a:p>
            <a:r>
              <a:rPr lang="zh-CN" altLang="en-US"/>
              <a:t>r=relation(row1,  col1,  row2,  col2)</a:t>
            </a:r>
            <a:endParaRPr lang="zh-CN" altLang="en-US"/>
          </a:p>
          <a:p>
            <a:r>
              <a:rPr lang="zh-CN" altLang="en-US"/>
              <a:t>if(r !== 1 &amp;&amp; r !== 10||col2&lt;4||col2&gt;6||(row2&gt;=4&amp;&amp;row2&lt;=7))</a:t>
            </a:r>
            <a:endParaRPr lang="zh-CN" altLang="en-US"/>
          </a:p>
          <a:p>
            <a:r>
              <a:rPr lang="zh-CN" altLang="en-US"/>
              <a:t>            {</a:t>
            </a:r>
            <a:endParaRPr lang="zh-CN" altLang="en-US"/>
          </a:p>
          <a:p>
            <a:r>
              <a:rPr lang="zh-CN" altLang="en-US"/>
              <a:t>                return false;</a:t>
            </a:r>
            <a:endParaRPr lang="zh-CN" altLang="en-US"/>
          </a:p>
          <a:p>
            <a:r>
              <a:rPr lang="zh-CN" altLang="en-US"/>
              <a:t>            }else{</a:t>
            </a:r>
            <a:endParaRPr lang="zh-CN" altLang="en-US"/>
          </a:p>
          <a:p>
            <a:r>
              <a:rPr lang="zh-CN" altLang="en-US"/>
              <a:t>                return true;</a:t>
            </a:r>
            <a:endParaRPr lang="zh-CN" altLang="en-US"/>
          </a:p>
          <a:p>
            <a:r>
              <a:rPr lang="zh-CN" altLang="en-US"/>
              <a:t>            }通过r来判定当前位置和要下一步的位置的关系，如果不满足r=1和r=10,或者将未在九宫格内，不能移动</a:t>
            </a:r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7040880" y="1765935"/>
            <a:ext cx="431165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移动范围：它只能在王宫内移动。</a:t>
            </a:r>
            <a:endParaRPr lang="zh-CN" altLang="en-US"/>
          </a:p>
          <a:p>
            <a:r>
              <a:rPr lang="zh-CN" altLang="en-US"/>
              <a:t>移动规则：它每一步只可以沿对角线方向移动一点。</a:t>
            </a:r>
            <a:endParaRPr lang="zh-CN" altLang="en-US"/>
          </a:p>
          <a:p>
            <a:r>
              <a:rPr lang="zh-CN" altLang="en-US"/>
              <a:t>算法： r=relation( row1,  col1,  row2,  col2)</a:t>
            </a:r>
            <a:endParaRPr lang="zh-CN" altLang="en-US"/>
          </a:p>
          <a:p>
            <a:r>
              <a:rPr lang="zh-CN" altLang="en-US"/>
              <a:t>            if(r !== 11 ||col2&lt;4||col2&gt;6||(row2&gt;=4&amp;&amp;row2&lt;=7)){</a:t>
            </a:r>
            <a:endParaRPr lang="zh-CN" altLang="en-US"/>
          </a:p>
          <a:p>
            <a:r>
              <a:rPr lang="zh-CN" altLang="en-US"/>
              <a:t>                return false;</a:t>
            </a:r>
            <a:endParaRPr lang="zh-CN" altLang="en-US"/>
          </a:p>
          <a:p>
            <a:r>
              <a:rPr lang="zh-CN" altLang="en-US"/>
              <a:t>            }else{</a:t>
            </a:r>
            <a:endParaRPr lang="zh-CN" altLang="en-US"/>
          </a:p>
          <a:p>
            <a:r>
              <a:rPr lang="zh-CN" altLang="en-US"/>
              <a:t>                return true;</a:t>
            </a:r>
            <a:endParaRPr lang="zh-CN" altLang="en-US"/>
          </a:p>
          <a:p>
            <a:r>
              <a:rPr lang="zh-CN" altLang="en-US"/>
              <a:t>            }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eelOff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4" grpId="0" bldLvl="0" animBg="1"/>
      <p:bldP spid="15" grpId="0" bldLvl="0" animBg="1"/>
      <p:bldP spid="16" grpId="0" bldLvl="0" animBg="1"/>
      <p:bldP spid="17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4173360" y="323206"/>
            <a:ext cx="1675130" cy="497840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r>
              <a:rPr lang="en-US" altLang="zh-CN" sz="2800" dirty="0">
                <a:solidFill>
                  <a:srgbClr val="1F3762"/>
                </a:solidFill>
                <a:cs typeface="+mn-ea"/>
                <a:sym typeface="+mn-lt"/>
              </a:rPr>
              <a:t>--</a:t>
            </a:r>
            <a:r>
              <a:rPr lang="zh-CN" altLang="en-US" sz="2800" dirty="0">
                <a:solidFill>
                  <a:srgbClr val="1F3762"/>
                </a:solidFill>
                <a:cs typeface="+mn-ea"/>
                <a:sym typeface="+mn-lt"/>
              </a:rPr>
              <a:t>炮和象</a:t>
            </a:r>
            <a:endParaRPr lang="zh-CN" altLang="en-US" sz="2800" dirty="0">
              <a:solidFill>
                <a:srgbClr val="1F3762"/>
              </a:solidFill>
              <a:cs typeface="+mn-ea"/>
              <a:sym typeface="+mn-lt"/>
            </a:endParaRPr>
          </a:p>
        </p:txBody>
      </p:sp>
      <p:sp>
        <p:nvSpPr>
          <p:cNvPr id="3" name="矩形 1"/>
          <p:cNvSpPr>
            <a:spLocks noChangeArrowheads="1"/>
          </p:cNvSpPr>
          <p:nvPr/>
        </p:nvSpPr>
        <p:spPr bwMode="auto">
          <a:xfrm>
            <a:off x="983908" y="97061"/>
            <a:ext cx="4448927" cy="952427"/>
          </a:xfrm>
          <a:prstGeom prst="rect">
            <a:avLst/>
          </a:prstGeom>
          <a:noFill/>
          <a:ln>
            <a:noFill/>
          </a:ln>
        </p:spPr>
        <p:txBody>
          <a:bodyPr vert="horz" anchor="ctr"/>
          <a:lstStyle>
            <a:lvl1pPr indent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4400" b="1" dirty="0">
                <a:solidFill>
                  <a:srgbClr val="1F3762"/>
                </a:solidFill>
                <a:latin typeface="+mn-lt"/>
                <a:ea typeface="+mn-ea"/>
                <a:cs typeface="+mn-ea"/>
                <a:sym typeface="+mn-lt"/>
              </a:rPr>
              <a:t>算法实现</a:t>
            </a:r>
            <a:endParaRPr lang="zh-CN" altLang="en-US" sz="4400" b="1" dirty="0">
              <a:solidFill>
                <a:srgbClr val="1F376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4" name="直接连接符 3"/>
          <p:cNvCxnSpPr>
            <a:stCxn id="11" idx="7"/>
            <a:endCxn id="17" idx="4"/>
          </p:cNvCxnSpPr>
          <p:nvPr/>
        </p:nvCxnSpPr>
        <p:spPr>
          <a:xfrm flipH="1">
            <a:off x="6096000" y="1275633"/>
            <a:ext cx="34006" cy="5103366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5510715" y="1088960"/>
            <a:ext cx="1226344" cy="1226344"/>
            <a:chOff x="4061024" y="1538756"/>
            <a:chExt cx="1021953" cy="1021953"/>
          </a:xfrm>
        </p:grpSpPr>
        <p:sp>
          <p:nvSpPr>
            <p:cNvPr id="6" name="椭圆 5"/>
            <p:cNvSpPr/>
            <p:nvPr/>
          </p:nvSpPr>
          <p:spPr>
            <a:xfrm>
              <a:off x="4061024" y="1538756"/>
              <a:ext cx="1021953" cy="1021953"/>
            </a:xfrm>
            <a:prstGeom prst="ellipse">
              <a:avLst/>
            </a:prstGeom>
            <a:solidFill>
              <a:srgbClr val="1F37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2160">
                <a:cs typeface="+mn-ea"/>
                <a:sym typeface="+mn-lt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309645" y="1692525"/>
              <a:ext cx="524711" cy="714415"/>
              <a:chOff x="4309771" y="1699588"/>
              <a:chExt cx="524711" cy="714415"/>
            </a:xfrm>
          </p:grpSpPr>
          <p:sp>
            <p:nvSpPr>
              <p:cNvPr id="8" name="Freeform 7"/>
              <p:cNvSpPr/>
              <p:nvPr/>
            </p:nvSpPr>
            <p:spPr bwMode="auto">
              <a:xfrm>
                <a:off x="4568090" y="2290393"/>
                <a:ext cx="10343" cy="123610"/>
              </a:xfrm>
              <a:custGeom>
                <a:avLst/>
                <a:gdLst>
                  <a:gd name="T0" fmla="*/ 0 w 17"/>
                  <a:gd name="T1" fmla="*/ 0 h 207"/>
                  <a:gd name="T2" fmla="*/ 17 w 17"/>
                  <a:gd name="T3" fmla="*/ 0 h 207"/>
                  <a:gd name="T4" fmla="*/ 17 w 17"/>
                  <a:gd name="T5" fmla="*/ 207 h 207"/>
                  <a:gd name="T6" fmla="*/ 0 w 17"/>
                  <a:gd name="T7" fmla="*/ 207 h 207"/>
                  <a:gd name="T8" fmla="*/ 0 w 17"/>
                  <a:gd name="T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207">
                    <a:moveTo>
                      <a:pt x="0" y="0"/>
                    </a:moveTo>
                    <a:cubicBezTo>
                      <a:pt x="5" y="0"/>
                      <a:pt x="11" y="0"/>
                      <a:pt x="17" y="0"/>
                    </a:cubicBezTo>
                    <a:cubicBezTo>
                      <a:pt x="17" y="69"/>
                      <a:pt x="17" y="138"/>
                      <a:pt x="17" y="207"/>
                    </a:cubicBezTo>
                    <a:cubicBezTo>
                      <a:pt x="11" y="207"/>
                      <a:pt x="6" y="207"/>
                      <a:pt x="0" y="207"/>
                    </a:cubicBezTo>
                    <a:cubicBezTo>
                      <a:pt x="0" y="138"/>
                      <a:pt x="0" y="69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09728" tIns="54864" rIns="109728" bIns="54864" numCol="1" anchor="t" anchorCtr="0" compatLnSpc="1"/>
              <a:lstStyle/>
              <a:p>
                <a:endParaRPr lang="zh-HK" altLang="en-US" sz="2160">
                  <a:cs typeface="+mn-ea"/>
                  <a:sym typeface="+mn-lt"/>
                </a:endParaRPr>
              </a:p>
            </p:txBody>
          </p:sp>
          <p:sp>
            <p:nvSpPr>
              <p:cNvPr id="9" name="Freeform 8"/>
              <p:cNvSpPr/>
              <p:nvPr/>
            </p:nvSpPr>
            <p:spPr bwMode="auto">
              <a:xfrm>
                <a:off x="4475004" y="2290393"/>
                <a:ext cx="10090" cy="66850"/>
              </a:xfrm>
              <a:custGeom>
                <a:avLst/>
                <a:gdLst>
                  <a:gd name="T0" fmla="*/ 17 w 17"/>
                  <a:gd name="T1" fmla="*/ 112 h 112"/>
                  <a:gd name="T2" fmla="*/ 0 w 17"/>
                  <a:gd name="T3" fmla="*/ 112 h 112"/>
                  <a:gd name="T4" fmla="*/ 0 w 17"/>
                  <a:gd name="T5" fmla="*/ 0 h 112"/>
                  <a:gd name="T6" fmla="*/ 17 w 17"/>
                  <a:gd name="T7" fmla="*/ 0 h 112"/>
                  <a:gd name="T8" fmla="*/ 17 w 17"/>
                  <a:gd name="T9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12">
                    <a:moveTo>
                      <a:pt x="17" y="112"/>
                    </a:moveTo>
                    <a:cubicBezTo>
                      <a:pt x="11" y="112"/>
                      <a:pt x="6" y="112"/>
                      <a:pt x="0" y="112"/>
                    </a:cubicBezTo>
                    <a:cubicBezTo>
                      <a:pt x="0" y="74"/>
                      <a:pt x="0" y="37"/>
                      <a:pt x="0" y="0"/>
                    </a:cubicBezTo>
                    <a:cubicBezTo>
                      <a:pt x="6" y="0"/>
                      <a:pt x="11" y="0"/>
                      <a:pt x="17" y="0"/>
                    </a:cubicBezTo>
                    <a:cubicBezTo>
                      <a:pt x="17" y="37"/>
                      <a:pt x="17" y="74"/>
                      <a:pt x="17" y="1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09728" tIns="54864" rIns="109728" bIns="54864" numCol="1" anchor="t" anchorCtr="0" compatLnSpc="1"/>
              <a:lstStyle/>
              <a:p>
                <a:endParaRPr lang="zh-HK" altLang="en-US" sz="2160">
                  <a:cs typeface="+mn-ea"/>
                  <a:sym typeface="+mn-lt"/>
                </a:endParaRPr>
              </a:p>
            </p:txBody>
          </p:sp>
          <p:sp>
            <p:nvSpPr>
              <p:cNvPr id="10" name="Freeform 9"/>
              <p:cNvSpPr/>
              <p:nvPr/>
            </p:nvSpPr>
            <p:spPr bwMode="auto">
              <a:xfrm>
                <a:off x="4658906" y="2290393"/>
                <a:ext cx="10090" cy="66850"/>
              </a:xfrm>
              <a:custGeom>
                <a:avLst/>
                <a:gdLst>
                  <a:gd name="T0" fmla="*/ 0 w 17"/>
                  <a:gd name="T1" fmla="*/ 0 h 112"/>
                  <a:gd name="T2" fmla="*/ 17 w 17"/>
                  <a:gd name="T3" fmla="*/ 0 h 112"/>
                  <a:gd name="T4" fmla="*/ 17 w 17"/>
                  <a:gd name="T5" fmla="*/ 111 h 112"/>
                  <a:gd name="T6" fmla="*/ 0 w 17"/>
                  <a:gd name="T7" fmla="*/ 112 h 112"/>
                  <a:gd name="T8" fmla="*/ 0 w 17"/>
                  <a:gd name="T9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12">
                    <a:moveTo>
                      <a:pt x="0" y="0"/>
                    </a:moveTo>
                    <a:cubicBezTo>
                      <a:pt x="6" y="0"/>
                      <a:pt x="11" y="0"/>
                      <a:pt x="17" y="0"/>
                    </a:cubicBezTo>
                    <a:cubicBezTo>
                      <a:pt x="17" y="37"/>
                      <a:pt x="17" y="73"/>
                      <a:pt x="17" y="111"/>
                    </a:cubicBezTo>
                    <a:cubicBezTo>
                      <a:pt x="12" y="112"/>
                      <a:pt x="7" y="112"/>
                      <a:pt x="0" y="112"/>
                    </a:cubicBezTo>
                    <a:cubicBezTo>
                      <a:pt x="0" y="75"/>
                      <a:pt x="0" y="38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09728" tIns="54864" rIns="109728" bIns="54864" numCol="1" anchor="t" anchorCtr="0" compatLnSpc="1"/>
              <a:lstStyle/>
              <a:p>
                <a:endParaRPr lang="zh-HK" altLang="en-US" sz="2160">
                  <a:cs typeface="+mn-ea"/>
                  <a:sym typeface="+mn-lt"/>
                </a:endParaRPr>
              </a:p>
            </p:txBody>
          </p:sp>
          <p:sp>
            <p:nvSpPr>
              <p:cNvPr id="11" name="Freeform 10"/>
              <p:cNvSpPr>
                <a:spLocks noEditPoints="1"/>
              </p:cNvSpPr>
              <p:nvPr/>
            </p:nvSpPr>
            <p:spPr bwMode="auto">
              <a:xfrm>
                <a:off x="4417236" y="1699588"/>
                <a:ext cx="306250" cy="551956"/>
              </a:xfrm>
              <a:custGeom>
                <a:avLst/>
                <a:gdLst>
                  <a:gd name="T0" fmla="*/ 258 w 513"/>
                  <a:gd name="T1" fmla="*/ 923 h 924"/>
                  <a:gd name="T2" fmla="*/ 123 w 513"/>
                  <a:gd name="T3" fmla="*/ 923 h 924"/>
                  <a:gd name="T4" fmla="*/ 106 w 513"/>
                  <a:gd name="T5" fmla="*/ 910 h 924"/>
                  <a:gd name="T6" fmla="*/ 14 w 513"/>
                  <a:gd name="T7" fmla="*/ 492 h 924"/>
                  <a:gd name="T8" fmla="*/ 19 w 513"/>
                  <a:gd name="T9" fmla="*/ 290 h 924"/>
                  <a:gd name="T10" fmla="*/ 162 w 513"/>
                  <a:gd name="T11" fmla="*/ 69 h 924"/>
                  <a:gd name="T12" fmla="*/ 250 w 513"/>
                  <a:gd name="T13" fmla="*/ 3 h 924"/>
                  <a:gd name="T14" fmla="*/ 268 w 513"/>
                  <a:gd name="T15" fmla="*/ 3 h 924"/>
                  <a:gd name="T16" fmla="*/ 466 w 513"/>
                  <a:gd name="T17" fmla="*/ 207 h 924"/>
                  <a:gd name="T18" fmla="*/ 511 w 513"/>
                  <a:gd name="T19" fmla="*/ 394 h 924"/>
                  <a:gd name="T20" fmla="*/ 451 w 513"/>
                  <a:gd name="T21" fmla="*/ 775 h 924"/>
                  <a:gd name="T22" fmla="*/ 412 w 513"/>
                  <a:gd name="T23" fmla="*/ 912 h 924"/>
                  <a:gd name="T24" fmla="*/ 395 w 513"/>
                  <a:gd name="T25" fmla="*/ 924 h 924"/>
                  <a:gd name="T26" fmla="*/ 258 w 513"/>
                  <a:gd name="T27" fmla="*/ 923 h 924"/>
                  <a:gd name="T28" fmla="*/ 258 w 513"/>
                  <a:gd name="T29" fmla="*/ 923 h 924"/>
                  <a:gd name="T30" fmla="*/ 354 w 513"/>
                  <a:gd name="T31" fmla="*/ 268 h 924"/>
                  <a:gd name="T32" fmla="*/ 258 w 513"/>
                  <a:gd name="T33" fmla="*/ 173 h 924"/>
                  <a:gd name="T34" fmla="*/ 163 w 513"/>
                  <a:gd name="T35" fmla="*/ 269 h 924"/>
                  <a:gd name="T36" fmla="*/ 258 w 513"/>
                  <a:gd name="T37" fmla="*/ 365 h 924"/>
                  <a:gd name="T38" fmla="*/ 354 w 513"/>
                  <a:gd name="T39" fmla="*/ 268 h 9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3" h="924">
                    <a:moveTo>
                      <a:pt x="258" y="923"/>
                    </a:moveTo>
                    <a:cubicBezTo>
                      <a:pt x="213" y="923"/>
                      <a:pt x="168" y="922"/>
                      <a:pt x="123" y="923"/>
                    </a:cubicBezTo>
                    <a:cubicBezTo>
                      <a:pt x="113" y="923"/>
                      <a:pt x="109" y="919"/>
                      <a:pt x="106" y="910"/>
                    </a:cubicBezTo>
                    <a:cubicBezTo>
                      <a:pt x="61" y="774"/>
                      <a:pt x="29" y="635"/>
                      <a:pt x="14" y="492"/>
                    </a:cubicBezTo>
                    <a:cubicBezTo>
                      <a:pt x="6" y="425"/>
                      <a:pt x="0" y="357"/>
                      <a:pt x="19" y="290"/>
                    </a:cubicBezTo>
                    <a:cubicBezTo>
                      <a:pt x="43" y="201"/>
                      <a:pt x="94" y="129"/>
                      <a:pt x="162" y="69"/>
                    </a:cubicBezTo>
                    <a:cubicBezTo>
                      <a:pt x="189" y="45"/>
                      <a:pt x="220" y="25"/>
                      <a:pt x="250" y="3"/>
                    </a:cubicBezTo>
                    <a:cubicBezTo>
                      <a:pt x="254" y="0"/>
                      <a:pt x="263" y="0"/>
                      <a:pt x="268" y="3"/>
                    </a:cubicBezTo>
                    <a:cubicBezTo>
                      <a:pt x="350" y="55"/>
                      <a:pt x="419" y="120"/>
                      <a:pt x="466" y="207"/>
                    </a:cubicBezTo>
                    <a:cubicBezTo>
                      <a:pt x="497" y="265"/>
                      <a:pt x="513" y="328"/>
                      <a:pt x="511" y="394"/>
                    </a:cubicBezTo>
                    <a:cubicBezTo>
                      <a:pt x="507" y="524"/>
                      <a:pt x="483" y="650"/>
                      <a:pt x="451" y="775"/>
                    </a:cubicBezTo>
                    <a:cubicBezTo>
                      <a:pt x="440" y="821"/>
                      <a:pt x="424" y="866"/>
                      <a:pt x="412" y="912"/>
                    </a:cubicBezTo>
                    <a:cubicBezTo>
                      <a:pt x="409" y="922"/>
                      <a:pt x="404" y="924"/>
                      <a:pt x="395" y="924"/>
                    </a:cubicBezTo>
                    <a:cubicBezTo>
                      <a:pt x="349" y="923"/>
                      <a:pt x="304" y="923"/>
                      <a:pt x="258" y="923"/>
                    </a:cubicBezTo>
                    <a:cubicBezTo>
                      <a:pt x="258" y="923"/>
                      <a:pt x="258" y="923"/>
                      <a:pt x="258" y="923"/>
                    </a:cubicBezTo>
                    <a:close/>
                    <a:moveTo>
                      <a:pt x="354" y="268"/>
                    </a:moveTo>
                    <a:cubicBezTo>
                      <a:pt x="354" y="216"/>
                      <a:pt x="310" y="173"/>
                      <a:pt x="258" y="173"/>
                    </a:cubicBezTo>
                    <a:cubicBezTo>
                      <a:pt x="206" y="173"/>
                      <a:pt x="163" y="216"/>
                      <a:pt x="163" y="269"/>
                    </a:cubicBezTo>
                    <a:cubicBezTo>
                      <a:pt x="163" y="321"/>
                      <a:pt x="206" y="364"/>
                      <a:pt x="258" y="365"/>
                    </a:cubicBezTo>
                    <a:cubicBezTo>
                      <a:pt x="310" y="365"/>
                      <a:pt x="354" y="321"/>
                      <a:pt x="354" y="2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09728" tIns="54864" rIns="109728" bIns="54864" numCol="1" anchor="t" anchorCtr="0" compatLnSpc="1"/>
              <a:lstStyle/>
              <a:p>
                <a:endParaRPr lang="zh-HK" altLang="en-US" sz="2160">
                  <a:cs typeface="+mn-ea"/>
                  <a:sym typeface="+mn-lt"/>
                </a:endParaRPr>
              </a:p>
            </p:txBody>
          </p:sp>
          <p:sp>
            <p:nvSpPr>
              <p:cNvPr id="12" name="Freeform 11"/>
              <p:cNvSpPr/>
              <p:nvPr/>
            </p:nvSpPr>
            <p:spPr bwMode="auto">
              <a:xfrm>
                <a:off x="4706079" y="2018704"/>
                <a:ext cx="128403" cy="188694"/>
              </a:xfrm>
              <a:custGeom>
                <a:avLst/>
                <a:gdLst>
                  <a:gd name="T0" fmla="*/ 215 w 215"/>
                  <a:gd name="T1" fmla="*/ 316 h 316"/>
                  <a:gd name="T2" fmla="*/ 0 w 215"/>
                  <a:gd name="T3" fmla="*/ 198 h 316"/>
                  <a:gd name="T4" fmla="*/ 36 w 215"/>
                  <a:gd name="T5" fmla="*/ 0 h 316"/>
                  <a:gd name="T6" fmla="*/ 86 w 215"/>
                  <a:gd name="T7" fmla="*/ 19 h 316"/>
                  <a:gd name="T8" fmla="*/ 173 w 215"/>
                  <a:gd name="T9" fmla="*/ 140 h 316"/>
                  <a:gd name="T10" fmla="*/ 215 w 215"/>
                  <a:gd name="T11" fmla="*/ 308 h 316"/>
                  <a:gd name="T12" fmla="*/ 215 w 215"/>
                  <a:gd name="T13" fmla="*/ 316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5" h="316">
                    <a:moveTo>
                      <a:pt x="215" y="316"/>
                    </a:moveTo>
                    <a:cubicBezTo>
                      <a:pt x="137" y="237"/>
                      <a:pt x="119" y="227"/>
                      <a:pt x="0" y="198"/>
                    </a:cubicBezTo>
                    <a:cubicBezTo>
                      <a:pt x="12" y="132"/>
                      <a:pt x="24" y="67"/>
                      <a:pt x="36" y="0"/>
                    </a:cubicBezTo>
                    <a:cubicBezTo>
                      <a:pt x="55" y="0"/>
                      <a:pt x="71" y="8"/>
                      <a:pt x="86" y="19"/>
                    </a:cubicBezTo>
                    <a:cubicBezTo>
                      <a:pt x="129" y="49"/>
                      <a:pt x="154" y="93"/>
                      <a:pt x="173" y="140"/>
                    </a:cubicBezTo>
                    <a:cubicBezTo>
                      <a:pt x="196" y="194"/>
                      <a:pt x="208" y="250"/>
                      <a:pt x="215" y="308"/>
                    </a:cubicBezTo>
                    <a:cubicBezTo>
                      <a:pt x="215" y="310"/>
                      <a:pt x="215" y="312"/>
                      <a:pt x="215" y="31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09728" tIns="54864" rIns="109728" bIns="54864" numCol="1" anchor="t" anchorCtr="0" compatLnSpc="1"/>
              <a:lstStyle/>
              <a:p>
                <a:endParaRPr lang="zh-HK" altLang="en-US" sz="2160">
                  <a:cs typeface="+mn-ea"/>
                  <a:sym typeface="+mn-lt"/>
                </a:endParaRPr>
              </a:p>
            </p:txBody>
          </p:sp>
          <p:sp>
            <p:nvSpPr>
              <p:cNvPr id="13" name="Freeform 12"/>
              <p:cNvSpPr/>
              <p:nvPr/>
            </p:nvSpPr>
            <p:spPr bwMode="auto">
              <a:xfrm>
                <a:off x="4309771" y="2018704"/>
                <a:ext cx="127646" cy="187433"/>
              </a:xfrm>
              <a:custGeom>
                <a:avLst/>
                <a:gdLst>
                  <a:gd name="T0" fmla="*/ 178 w 214"/>
                  <a:gd name="T1" fmla="*/ 0 h 314"/>
                  <a:gd name="T2" fmla="*/ 214 w 214"/>
                  <a:gd name="T3" fmla="*/ 194 h 314"/>
                  <a:gd name="T4" fmla="*/ 97 w 214"/>
                  <a:gd name="T5" fmla="*/ 236 h 314"/>
                  <a:gd name="T6" fmla="*/ 0 w 214"/>
                  <a:gd name="T7" fmla="*/ 314 h 314"/>
                  <a:gd name="T8" fmla="*/ 3 w 214"/>
                  <a:gd name="T9" fmla="*/ 285 h 314"/>
                  <a:gd name="T10" fmla="*/ 80 w 214"/>
                  <a:gd name="T11" fmla="*/ 69 h 314"/>
                  <a:gd name="T12" fmla="*/ 168 w 214"/>
                  <a:gd name="T13" fmla="*/ 2 h 314"/>
                  <a:gd name="T14" fmla="*/ 178 w 214"/>
                  <a:gd name="T15" fmla="*/ 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4" h="314">
                    <a:moveTo>
                      <a:pt x="178" y="0"/>
                    </a:moveTo>
                    <a:cubicBezTo>
                      <a:pt x="190" y="67"/>
                      <a:pt x="202" y="132"/>
                      <a:pt x="214" y="194"/>
                    </a:cubicBezTo>
                    <a:cubicBezTo>
                      <a:pt x="175" y="208"/>
                      <a:pt x="135" y="220"/>
                      <a:pt x="97" y="236"/>
                    </a:cubicBezTo>
                    <a:cubicBezTo>
                      <a:pt x="59" y="253"/>
                      <a:pt x="27" y="280"/>
                      <a:pt x="0" y="314"/>
                    </a:cubicBezTo>
                    <a:cubicBezTo>
                      <a:pt x="1" y="304"/>
                      <a:pt x="2" y="294"/>
                      <a:pt x="3" y="285"/>
                    </a:cubicBezTo>
                    <a:cubicBezTo>
                      <a:pt x="15" y="208"/>
                      <a:pt x="35" y="134"/>
                      <a:pt x="80" y="69"/>
                    </a:cubicBezTo>
                    <a:cubicBezTo>
                      <a:pt x="102" y="38"/>
                      <a:pt x="128" y="11"/>
                      <a:pt x="168" y="2"/>
                    </a:cubicBezTo>
                    <a:cubicBezTo>
                      <a:pt x="171" y="1"/>
                      <a:pt x="174" y="1"/>
                      <a:pt x="17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09728" tIns="54864" rIns="109728" bIns="54864" numCol="1" anchor="t" anchorCtr="0" compatLnSpc="1"/>
              <a:lstStyle/>
              <a:p>
                <a:endParaRPr lang="zh-HK" altLang="en-US" sz="2160">
                  <a:cs typeface="+mn-ea"/>
                  <a:sym typeface="+mn-lt"/>
                </a:endParaRPr>
              </a:p>
            </p:txBody>
          </p:sp>
        </p:grpSp>
      </p:grpSp>
      <p:sp>
        <p:nvSpPr>
          <p:cNvPr id="14" name="椭圆 13"/>
          <p:cNvSpPr/>
          <p:nvPr/>
        </p:nvSpPr>
        <p:spPr>
          <a:xfrm>
            <a:off x="5978155" y="2698239"/>
            <a:ext cx="291466" cy="291466"/>
          </a:xfrm>
          <a:prstGeom prst="ellipse">
            <a:avLst/>
          </a:prstGeom>
          <a:solidFill>
            <a:srgbClr val="1F37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02" tIns="54850" rIns="109702" bIns="54850" rtlCol="0" anchor="ctr"/>
          <a:lstStyle/>
          <a:p>
            <a:pPr algn="ctr"/>
            <a:endParaRPr lang="zh-HK" altLang="en-US" sz="2160">
              <a:cs typeface="+mn-ea"/>
              <a:sym typeface="+mn-lt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978155" y="3828004"/>
            <a:ext cx="291466" cy="291466"/>
          </a:xfrm>
          <a:prstGeom prst="ellipse">
            <a:avLst/>
          </a:prstGeom>
          <a:solidFill>
            <a:srgbClr val="1F37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02" tIns="54850" rIns="109702" bIns="54850" rtlCol="0" anchor="ctr"/>
          <a:lstStyle/>
          <a:p>
            <a:pPr algn="ctr"/>
            <a:endParaRPr lang="zh-HK" altLang="en-US" sz="2160"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963838" y="4957769"/>
            <a:ext cx="291466" cy="291466"/>
          </a:xfrm>
          <a:prstGeom prst="ellipse">
            <a:avLst/>
          </a:prstGeom>
          <a:solidFill>
            <a:srgbClr val="1F37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02" tIns="54850" rIns="109702" bIns="54850" rtlCol="0" anchor="ctr"/>
          <a:lstStyle/>
          <a:p>
            <a:pPr algn="ctr"/>
            <a:endParaRPr lang="zh-HK" altLang="en-US" sz="2160"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950267" y="6087533"/>
            <a:ext cx="291466" cy="291466"/>
          </a:xfrm>
          <a:prstGeom prst="ellipse">
            <a:avLst/>
          </a:prstGeom>
          <a:solidFill>
            <a:srgbClr val="1F37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02" tIns="54850" rIns="109702" bIns="54850" rtlCol="0" anchor="ctr"/>
          <a:lstStyle/>
          <a:p>
            <a:pPr algn="ctr"/>
            <a:endParaRPr lang="zh-HK" altLang="en-US" sz="2160">
              <a:cs typeface="+mn-ea"/>
              <a:sym typeface="+mn-lt"/>
            </a:endParaRPr>
          </a:p>
        </p:txBody>
      </p:sp>
      <p:sp>
        <p:nvSpPr>
          <p:cNvPr id="20" name="文本框 38"/>
          <p:cNvSpPr txBox="1"/>
          <p:nvPr/>
        </p:nvSpPr>
        <p:spPr>
          <a:xfrm>
            <a:off x="6938645" y="1082040"/>
            <a:ext cx="210058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20" b="1" dirty="0">
                <a:solidFill>
                  <a:srgbClr val="1F3762"/>
                </a:solidFill>
                <a:cs typeface="+mn-ea"/>
                <a:sym typeface="+mn-lt"/>
              </a:rPr>
              <a:t>象的算法实现</a:t>
            </a:r>
            <a:endParaRPr lang="zh-CN" altLang="en-US" sz="1920" b="1" dirty="0">
              <a:solidFill>
                <a:srgbClr val="1F3762"/>
              </a:solidFill>
              <a:cs typeface="+mn-ea"/>
              <a:sym typeface="+mn-lt"/>
            </a:endParaRPr>
          </a:p>
        </p:txBody>
      </p:sp>
      <p:sp>
        <p:nvSpPr>
          <p:cNvPr id="23" name="文本框 40"/>
          <p:cNvSpPr txBox="1"/>
          <p:nvPr/>
        </p:nvSpPr>
        <p:spPr>
          <a:xfrm>
            <a:off x="556895" y="1082040"/>
            <a:ext cx="210058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20" b="1" dirty="0">
                <a:solidFill>
                  <a:srgbClr val="1F3762"/>
                </a:solidFill>
                <a:cs typeface="+mn-ea"/>
                <a:sym typeface="+mn-lt"/>
              </a:rPr>
              <a:t>炮的算法实现</a:t>
            </a:r>
            <a:endParaRPr lang="zh-CN" altLang="en-US" sz="1920" b="1" dirty="0">
              <a:solidFill>
                <a:srgbClr val="1F3762"/>
              </a:solidFill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85445" y="1427480"/>
            <a:ext cx="443166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移动范围：任何位置</a:t>
            </a:r>
            <a:endParaRPr lang="zh-CN" altLang="en-US" sz="1200"/>
          </a:p>
          <a:p>
            <a:r>
              <a:rPr lang="zh-CN" altLang="en-US" sz="1200"/>
              <a:t>移动规则：移动起来和车很相似，但它必须跳过一个棋子来吃掉对方的一个棋子。</a:t>
            </a:r>
            <a:endParaRPr lang="zh-CN" altLang="en-US" sz="1200"/>
          </a:p>
          <a:p>
            <a:r>
              <a:rPr lang="zh-CN" altLang="en-US" sz="1200"/>
              <a:t>算法：ret = getStoneCountAtLine(row2, col2, row1, col1);</a:t>
            </a:r>
            <a:endParaRPr lang="zh-CN" altLang="en-US" sz="1200"/>
          </a:p>
          <a:p>
            <a:r>
              <a:rPr lang="zh-CN" altLang="en-US" sz="1200"/>
              <a:t>            if(getID(row2,col2)) {</a:t>
            </a:r>
            <a:endParaRPr lang="zh-CN" altLang="en-US" sz="1200"/>
          </a:p>
          <a:p>
            <a:r>
              <a:rPr lang="zh-CN" altLang="en-US" sz="1200"/>
              <a:t>                if(ret===1) {</a:t>
            </a:r>
            <a:endParaRPr lang="zh-CN" altLang="en-US" sz="1200"/>
          </a:p>
          <a:p>
            <a:r>
              <a:rPr lang="zh-CN" altLang="en-US" sz="1200"/>
              <a:t>                    return true</a:t>
            </a:r>
            <a:endParaRPr lang="zh-CN" altLang="en-US" sz="1200"/>
          </a:p>
          <a:p>
            <a:r>
              <a:rPr lang="zh-CN" altLang="en-US" sz="1200"/>
              <a:t>                } else {</a:t>
            </a:r>
            <a:endParaRPr lang="zh-CN" altLang="en-US" sz="1200"/>
          </a:p>
          <a:p>
            <a:r>
              <a:rPr lang="zh-CN" altLang="en-US" sz="1200"/>
              <a:t>                    return false</a:t>
            </a:r>
            <a:endParaRPr lang="zh-CN" altLang="en-US" sz="1200"/>
          </a:p>
          <a:p>
            <a:r>
              <a:rPr lang="zh-CN" altLang="en-US" sz="1200"/>
              <a:t>                }</a:t>
            </a:r>
            <a:endParaRPr lang="zh-CN" altLang="en-US" sz="1200"/>
          </a:p>
          <a:p>
            <a:r>
              <a:rPr lang="zh-CN" altLang="en-US" sz="1200"/>
              <a:t>            }else {</a:t>
            </a:r>
            <a:endParaRPr lang="zh-CN" altLang="en-US" sz="1200"/>
          </a:p>
          <a:p>
            <a:r>
              <a:rPr lang="zh-CN" altLang="en-US" sz="1200"/>
              <a:t>                if(ret===0) {</a:t>
            </a:r>
            <a:endParaRPr lang="zh-CN" altLang="en-US" sz="1200"/>
          </a:p>
          <a:p>
            <a:r>
              <a:rPr lang="zh-CN" altLang="en-US" sz="1200"/>
              <a:t>                    return true</a:t>
            </a:r>
            <a:endParaRPr lang="zh-CN" altLang="en-US" sz="1200"/>
          </a:p>
          <a:p>
            <a:r>
              <a:rPr lang="zh-CN" altLang="en-US" sz="1200"/>
              <a:t>                } else {</a:t>
            </a:r>
            <a:endParaRPr lang="zh-CN" altLang="en-US" sz="1200"/>
          </a:p>
          <a:p>
            <a:r>
              <a:rPr lang="zh-CN" altLang="en-US" sz="1200"/>
              <a:t>                    return false</a:t>
            </a:r>
            <a:endParaRPr lang="zh-CN" altLang="en-US" sz="1200"/>
          </a:p>
          <a:p>
            <a:r>
              <a:rPr lang="zh-CN" altLang="en-US"/>
              <a:t>                }</a:t>
            </a:r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6761480" y="1403350"/>
            <a:ext cx="5332095" cy="5169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3.象</a:t>
            </a:r>
            <a:endParaRPr lang="zh-CN" altLang="en-US" sz="1200"/>
          </a:p>
          <a:p>
            <a:r>
              <a:rPr lang="zh-CN" altLang="en-US" sz="1200"/>
              <a:t>移动范围：河界的一侧。</a:t>
            </a:r>
            <a:endParaRPr lang="zh-CN" altLang="en-US" sz="1200"/>
          </a:p>
          <a:p>
            <a:r>
              <a:rPr lang="zh-CN" altLang="en-US" sz="1200"/>
              <a:t>移动规则：它每一步只可以沿对角线方向移动两点，另外，在移动的过程中不能够穿越障碍。</a:t>
            </a:r>
            <a:endParaRPr lang="zh-CN" altLang="en-US" sz="1200"/>
          </a:p>
          <a:p>
            <a:r>
              <a:rPr lang="zh-CN" altLang="en-US" sz="1200"/>
              <a:t>算法：if(getID((row1+row2)/2,(col1+col2)/2))</a:t>
            </a:r>
            <a:endParaRPr lang="zh-CN" altLang="en-US" sz="1200"/>
          </a:p>
          <a:p>
            <a:r>
              <a:rPr lang="zh-CN" altLang="en-US" sz="1200"/>
              <a:t>            {</a:t>
            </a:r>
            <a:endParaRPr lang="zh-CN" altLang="en-US" sz="1200"/>
          </a:p>
          <a:p>
            <a:r>
              <a:rPr lang="zh-CN" altLang="en-US" sz="1200"/>
              <a:t>                return false</a:t>
            </a:r>
            <a:endParaRPr lang="zh-CN" altLang="en-US" sz="1200"/>
          </a:p>
          <a:p>
            <a:r>
              <a:rPr lang="zh-CN" altLang="en-US" sz="1200"/>
              <a:t>            }</a:t>
            </a:r>
            <a:endParaRPr lang="zh-CN" altLang="en-US" sz="1200"/>
          </a:p>
          <a:p>
            <a:r>
              <a:rPr lang="zh-CN" altLang="en-US" sz="1200"/>
              <a:t>            r=relation( row1,  col1,  row2,  col2)</a:t>
            </a:r>
            <a:endParaRPr lang="zh-CN" altLang="en-US" sz="1200"/>
          </a:p>
          <a:p>
            <a:r>
              <a:rPr lang="zh-CN" altLang="en-US" sz="1200"/>
              <a:t>            if(getID(row1,col1).camp!==camp)//camp==hong</a:t>
            </a:r>
            <a:endParaRPr lang="zh-CN" altLang="en-US" sz="1200"/>
          </a:p>
          <a:p>
            <a:r>
              <a:rPr lang="zh-CN" altLang="en-US" sz="1200"/>
              <a:t>            {</a:t>
            </a:r>
            <a:endParaRPr lang="zh-CN" altLang="en-US" sz="1200"/>
          </a:p>
          <a:p>
            <a:r>
              <a:rPr lang="zh-CN" altLang="en-US" sz="1200"/>
              <a:t>                if(row2&gt;5){</a:t>
            </a:r>
            <a:endParaRPr lang="zh-CN" altLang="en-US" sz="1200"/>
          </a:p>
          <a:p>
            <a:r>
              <a:rPr lang="zh-CN" altLang="en-US" sz="1200"/>
              <a:t>                    return false;</a:t>
            </a:r>
            <a:endParaRPr lang="zh-CN" altLang="en-US" sz="1200"/>
          </a:p>
          <a:p>
            <a:r>
              <a:rPr lang="zh-CN" altLang="en-US" sz="1200"/>
              <a:t>                }else if(r !== 22){</a:t>
            </a:r>
            <a:endParaRPr lang="zh-CN" altLang="en-US" sz="1200"/>
          </a:p>
          <a:p>
            <a:r>
              <a:rPr lang="zh-CN" altLang="en-US" sz="1200"/>
              <a:t>                    return false</a:t>
            </a:r>
            <a:endParaRPr lang="zh-CN" altLang="en-US" sz="1200"/>
          </a:p>
          <a:p>
            <a:r>
              <a:rPr lang="zh-CN" altLang="en-US" sz="1200"/>
              <a:t>                }else{</a:t>
            </a:r>
            <a:endParaRPr lang="zh-CN" altLang="en-US" sz="1200"/>
          </a:p>
          <a:p>
            <a:r>
              <a:rPr lang="zh-CN" altLang="en-US" sz="1200"/>
              <a:t>                    return true;</a:t>
            </a:r>
            <a:endParaRPr lang="zh-CN" altLang="en-US" sz="1200"/>
          </a:p>
          <a:p>
            <a:r>
              <a:rPr lang="zh-CN" altLang="en-US" sz="1200"/>
              <a:t>                }</a:t>
            </a:r>
            <a:endParaRPr lang="zh-CN" altLang="en-US" sz="1200"/>
          </a:p>
          <a:p>
            <a:r>
              <a:rPr lang="zh-CN" altLang="en-US" sz="1200"/>
              <a:t>            }else {</a:t>
            </a:r>
            <a:endParaRPr lang="zh-CN" altLang="en-US" sz="1200"/>
          </a:p>
          <a:p>
            <a:r>
              <a:rPr lang="zh-CN" altLang="en-US" sz="1200"/>
              <a:t>                if(row2&lt;6){</a:t>
            </a:r>
            <a:endParaRPr lang="zh-CN" altLang="en-US" sz="1200"/>
          </a:p>
          <a:p>
            <a:r>
              <a:rPr lang="zh-CN" altLang="en-US" sz="1200"/>
              <a:t>                    return false;</a:t>
            </a:r>
            <a:endParaRPr lang="zh-CN" altLang="en-US" sz="1200"/>
          </a:p>
          <a:p>
            <a:r>
              <a:rPr lang="zh-CN" altLang="en-US" sz="1200"/>
              <a:t>                }else if(r !== 22){//判定塞象眼</a:t>
            </a:r>
            <a:endParaRPr lang="zh-CN" altLang="en-US" sz="1200"/>
          </a:p>
          <a:p>
            <a:r>
              <a:rPr lang="zh-CN" altLang="en-US" sz="1200"/>
              <a:t>                    return false;</a:t>
            </a:r>
            <a:endParaRPr lang="zh-CN" altLang="en-US" sz="1200"/>
          </a:p>
          <a:p>
            <a:r>
              <a:rPr lang="zh-CN" altLang="en-US" sz="1200"/>
              <a:t>                }else{</a:t>
            </a:r>
            <a:endParaRPr lang="zh-CN" altLang="en-US" sz="1200"/>
          </a:p>
          <a:p>
            <a:r>
              <a:rPr lang="zh-CN" altLang="en-US" sz="1200"/>
              <a:t>                    return true;</a:t>
            </a:r>
            <a:endParaRPr lang="zh-CN" altLang="en-US" sz="1200"/>
          </a:p>
          <a:p>
            <a:r>
              <a:rPr lang="zh-CN" altLang="en-US" sz="1200"/>
              <a:t>                }</a:t>
            </a:r>
            <a:endParaRPr lang="zh-CN" altLang="en-US" sz="1200"/>
          </a:p>
          <a:p>
            <a:r>
              <a:rPr lang="zh-CN" altLang="en-US"/>
              <a:t>            }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eelOff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4" grpId="0" bldLvl="0" animBg="1"/>
      <p:bldP spid="15" grpId="0" bldLvl="0" animBg="1"/>
      <p:bldP spid="16" grpId="0" bldLvl="0" animBg="1"/>
      <p:bldP spid="17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598559" y="2467129"/>
            <a:ext cx="1726574" cy="1726572"/>
            <a:chOff x="5232713" y="1001744"/>
            <a:chExt cx="1726574" cy="1726572"/>
          </a:xfrm>
        </p:grpSpPr>
        <p:sp>
          <p:nvSpPr>
            <p:cNvPr id="10" name="椭圆 9"/>
            <p:cNvSpPr/>
            <p:nvPr/>
          </p:nvSpPr>
          <p:spPr>
            <a:xfrm>
              <a:off x="5232713" y="1001744"/>
              <a:ext cx="1726574" cy="1726572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74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5258755" y="1047048"/>
              <a:ext cx="1654628" cy="165462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74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27" t="34556" r="41224" b="34420"/>
            <a:stretch>
              <a:fillRect/>
            </a:stretch>
          </p:blipFill>
          <p:spPr>
            <a:xfrm>
              <a:off x="5411054" y="1183895"/>
              <a:ext cx="1362272" cy="1362270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 rot="16200000" flipH="1">
            <a:off x="-967152" y="2531934"/>
            <a:ext cx="6858000" cy="1794132"/>
            <a:chOff x="2756256" y="977295"/>
            <a:chExt cx="6858000" cy="1794132"/>
          </a:xfrm>
        </p:grpSpPr>
        <p:sp>
          <p:nvSpPr>
            <p:cNvPr id="5" name="弧形 4"/>
            <p:cNvSpPr/>
            <p:nvPr/>
          </p:nvSpPr>
          <p:spPr>
            <a:xfrm rot="9181264">
              <a:off x="5198934" y="977295"/>
              <a:ext cx="1794130" cy="1794132"/>
            </a:xfrm>
            <a:prstGeom prst="arc">
              <a:avLst>
                <a:gd name="adj1" fmla="val 13988904"/>
                <a:gd name="adj2" fmla="val 76966"/>
              </a:avLst>
            </a:prstGeom>
            <a:noFill/>
            <a:ln w="38100">
              <a:solidFill>
                <a:srgbClr val="1F37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2756256" y="2268060"/>
              <a:ext cx="6858000" cy="5240"/>
              <a:chOff x="2756256" y="2268060"/>
              <a:chExt cx="6858000" cy="5240"/>
            </a:xfrm>
          </p:grpSpPr>
          <p:cxnSp>
            <p:nvCxnSpPr>
              <p:cNvPr id="7" name="直接连接符 6"/>
              <p:cNvCxnSpPr/>
              <p:nvPr/>
            </p:nvCxnSpPr>
            <p:spPr>
              <a:xfrm rot="16200000" flipH="1" flipV="1">
                <a:off x="4026078" y="1003478"/>
                <a:ext cx="0" cy="2539644"/>
              </a:xfrm>
              <a:prstGeom prst="line">
                <a:avLst/>
              </a:prstGeom>
              <a:ln w="38100">
                <a:solidFill>
                  <a:srgbClr val="1F37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 rot="16200000" flipH="1">
                <a:off x="8251368" y="905172"/>
                <a:ext cx="0" cy="2725776"/>
              </a:xfrm>
              <a:prstGeom prst="line">
                <a:avLst/>
              </a:prstGeom>
              <a:ln w="38100">
                <a:solidFill>
                  <a:srgbClr val="1F37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文本框 38"/>
          <p:cNvSpPr txBox="1"/>
          <p:nvPr/>
        </p:nvSpPr>
        <p:spPr>
          <a:xfrm>
            <a:off x="358325" y="3429000"/>
            <a:ext cx="553994" cy="2725776"/>
          </a:xfrm>
          <a:prstGeom prst="rect">
            <a:avLst/>
          </a:prstGeom>
          <a:noFill/>
        </p:spPr>
        <p:txBody>
          <a:bodyPr vert="eaVert" wrap="square" lIns="91438" tIns="45719" rIns="91438" bIns="45719" rtlCol="0">
            <a:spAutoFit/>
          </a:bodyPr>
          <a:lstStyle/>
          <a:p>
            <a:r>
              <a:rPr lang="en-US" altLang="zh-CN" sz="2400" b="1" dirty="0">
                <a:solidFill>
                  <a:srgbClr val="1F3762"/>
                </a:solidFill>
                <a:latin typeface="字体视界-NWE粗楷体" panose="02000500000000000000" pitchFamily="2" charset="-122"/>
                <a:ea typeface="字体视界-NWE粗楷体" panose="02000500000000000000" pitchFamily="2" charset="-122"/>
                <a:cs typeface="+mn-ea"/>
                <a:sym typeface="Calibri" panose="020F0502020204030204"/>
              </a:rPr>
              <a:t>CONTENTS</a:t>
            </a:r>
            <a:endParaRPr lang="zh-CN" altLang="en-US" sz="2400" b="1" dirty="0">
              <a:solidFill>
                <a:srgbClr val="1F3762"/>
              </a:solidFill>
              <a:latin typeface="字体视界-NWE粗楷体" panose="02000500000000000000" pitchFamily="2" charset="-122"/>
              <a:ea typeface="字体视界-NWE粗楷体" panose="02000500000000000000" pitchFamily="2" charset="-122"/>
              <a:cs typeface="+mn-ea"/>
              <a:sym typeface="Calibri" panose="020F0502020204030204"/>
            </a:endParaRPr>
          </a:p>
        </p:txBody>
      </p:sp>
      <p:sp>
        <p:nvSpPr>
          <p:cNvPr id="16" name="文本框 11"/>
          <p:cNvSpPr txBox="1"/>
          <p:nvPr/>
        </p:nvSpPr>
        <p:spPr>
          <a:xfrm>
            <a:off x="711050" y="2351260"/>
            <a:ext cx="1015659" cy="1976884"/>
          </a:xfrm>
          <a:prstGeom prst="rect">
            <a:avLst/>
          </a:prstGeom>
          <a:noFill/>
        </p:spPr>
        <p:txBody>
          <a:bodyPr vert="eaVert" wrap="square" lIns="91438" tIns="45719" rIns="91438" bIns="45719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rgbClr val="1F3762"/>
                </a:solidFill>
                <a:latin typeface="字体视界-NWE粗楷体" panose="02000500000000000000" pitchFamily="2" charset="-122"/>
                <a:ea typeface="字体视界-NWE粗楷体" panose="02000500000000000000" pitchFamily="2" charset="-122"/>
                <a:cs typeface="+mn-ea"/>
                <a:sym typeface="Calibri" panose="020F0502020204030204"/>
              </a:rPr>
              <a:t>目录</a:t>
            </a:r>
            <a:endParaRPr lang="zh-CN" altLang="en-US" sz="5400" b="1" dirty="0">
              <a:solidFill>
                <a:srgbClr val="1F3762"/>
              </a:solidFill>
              <a:latin typeface="字体视界-NWE粗楷体" panose="02000500000000000000" pitchFamily="2" charset="-122"/>
              <a:ea typeface="字体视界-NWE粗楷体" panose="02000500000000000000" pitchFamily="2" charset="-122"/>
              <a:cs typeface="+mn-ea"/>
              <a:sym typeface="Calibri" panose="020F0502020204030204"/>
            </a:endParaRPr>
          </a:p>
        </p:txBody>
      </p:sp>
      <p:sp>
        <p:nvSpPr>
          <p:cNvPr id="17" name="矩形 1"/>
          <p:cNvSpPr>
            <a:spLocks noChangeArrowheads="1"/>
          </p:cNvSpPr>
          <p:nvPr/>
        </p:nvSpPr>
        <p:spPr bwMode="auto">
          <a:xfrm>
            <a:off x="4221650" y="2788794"/>
            <a:ext cx="811893" cy="2445512"/>
          </a:xfrm>
          <a:prstGeom prst="rect">
            <a:avLst/>
          </a:prstGeom>
          <a:noFill/>
          <a:ln>
            <a:noFill/>
          </a:ln>
        </p:spPr>
        <p:txBody>
          <a:bodyPr vert="eaVert" anchor="ctr"/>
          <a:lstStyle>
            <a:lvl1pPr indent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rgbClr val="1F3762"/>
                </a:solidFill>
                <a:latin typeface="字体视界-NWE粗楷体" panose="02000500000000000000" pitchFamily="2" charset="-122"/>
                <a:ea typeface="字体视界-NWE粗楷体" panose="02000500000000000000" pitchFamily="2" charset="-122"/>
                <a:cs typeface="+mn-ea"/>
                <a:sym typeface="Calibri" panose="020F0502020204030204"/>
              </a:rPr>
              <a:t>项目概述</a:t>
            </a:r>
            <a:endParaRPr lang="zh-CN" altLang="en-US" sz="3600" b="1" dirty="0">
              <a:solidFill>
                <a:srgbClr val="1F3762"/>
              </a:solidFill>
              <a:latin typeface="字体视界-NWE粗楷体" panose="02000500000000000000" pitchFamily="2" charset="-122"/>
              <a:ea typeface="字体视界-NWE粗楷体" panose="02000500000000000000" pitchFamily="2" charset="-122"/>
              <a:cs typeface="+mn-ea"/>
              <a:sym typeface="Calibri" panose="020F0502020204030204"/>
            </a:endParaRPr>
          </a:p>
        </p:txBody>
      </p:sp>
      <p:sp>
        <p:nvSpPr>
          <p:cNvPr id="18" name="矩形 25"/>
          <p:cNvSpPr>
            <a:spLocks noChangeArrowheads="1"/>
          </p:cNvSpPr>
          <p:nvPr/>
        </p:nvSpPr>
        <p:spPr bwMode="auto">
          <a:xfrm>
            <a:off x="5383978" y="2788794"/>
            <a:ext cx="811893" cy="2445512"/>
          </a:xfrm>
          <a:prstGeom prst="rect">
            <a:avLst/>
          </a:prstGeom>
          <a:noFill/>
          <a:ln>
            <a:noFill/>
          </a:ln>
        </p:spPr>
        <p:txBody>
          <a:bodyPr vert="eaVert" anchor="ctr"/>
          <a:lstStyle>
            <a:lvl1pPr indent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rgbClr val="1F3762"/>
                </a:solidFill>
                <a:latin typeface="字体视界-NWE粗楷体" panose="02000500000000000000" pitchFamily="2" charset="-122"/>
                <a:ea typeface="字体视界-NWE粗楷体" panose="02000500000000000000" pitchFamily="2" charset="-122"/>
                <a:cs typeface="+mn-ea"/>
                <a:sym typeface="Calibri" panose="020F0502020204030204"/>
              </a:rPr>
              <a:t>技术要求</a:t>
            </a:r>
            <a:endParaRPr lang="zh-CN" altLang="en-US" sz="3600" b="1" dirty="0">
              <a:solidFill>
                <a:srgbClr val="1F3762"/>
              </a:solidFill>
              <a:latin typeface="字体视界-NWE粗楷体" panose="02000500000000000000" pitchFamily="2" charset="-122"/>
              <a:ea typeface="字体视界-NWE粗楷体" panose="02000500000000000000" pitchFamily="2" charset="-122"/>
              <a:cs typeface="+mn-ea"/>
              <a:sym typeface="Calibri" panose="020F0502020204030204"/>
            </a:endParaRPr>
          </a:p>
        </p:txBody>
      </p:sp>
      <p:sp>
        <p:nvSpPr>
          <p:cNvPr id="19" name="矩形 29"/>
          <p:cNvSpPr>
            <a:spLocks noChangeArrowheads="1"/>
          </p:cNvSpPr>
          <p:nvPr/>
        </p:nvSpPr>
        <p:spPr bwMode="auto">
          <a:xfrm>
            <a:off x="6546306" y="2788794"/>
            <a:ext cx="811893" cy="2445512"/>
          </a:xfrm>
          <a:prstGeom prst="rect">
            <a:avLst/>
          </a:prstGeom>
          <a:noFill/>
          <a:ln>
            <a:noFill/>
          </a:ln>
        </p:spPr>
        <p:txBody>
          <a:bodyPr vert="eaVert" anchor="ctr"/>
          <a:lstStyle>
            <a:lvl1pPr indent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3600" b="1" dirty="0">
              <a:solidFill>
                <a:srgbClr val="1F3762"/>
              </a:solidFill>
              <a:latin typeface="字体视界-NWE粗楷体" panose="02000500000000000000" pitchFamily="2" charset="-122"/>
              <a:ea typeface="字体视界-NWE粗楷体" panose="02000500000000000000" pitchFamily="2" charset="-122"/>
              <a:cs typeface="+mn-ea"/>
              <a:sym typeface="Calibri" panose="020F0502020204030204"/>
            </a:endParaRPr>
          </a:p>
        </p:txBody>
      </p:sp>
      <p:sp>
        <p:nvSpPr>
          <p:cNvPr id="20" name="矩形 33"/>
          <p:cNvSpPr>
            <a:spLocks noChangeArrowheads="1"/>
          </p:cNvSpPr>
          <p:nvPr/>
        </p:nvSpPr>
        <p:spPr bwMode="auto">
          <a:xfrm>
            <a:off x="7708634" y="2788794"/>
            <a:ext cx="811893" cy="2445512"/>
          </a:xfrm>
          <a:prstGeom prst="rect">
            <a:avLst/>
          </a:prstGeom>
          <a:noFill/>
          <a:ln>
            <a:noFill/>
          </a:ln>
        </p:spPr>
        <p:txBody>
          <a:bodyPr vert="eaVert" anchor="ctr"/>
          <a:lstStyle>
            <a:lvl1pPr indent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rgbClr val="1F3762"/>
                </a:solidFill>
                <a:latin typeface="字体视界-NWE粗楷体" panose="02000500000000000000" pitchFamily="2" charset="-122"/>
                <a:ea typeface="字体视界-NWE粗楷体" panose="02000500000000000000" pitchFamily="2" charset="-122"/>
                <a:cs typeface="+mn-ea"/>
                <a:sym typeface="Calibri" panose="020F0502020204030204"/>
              </a:rPr>
              <a:t>主要界面</a:t>
            </a:r>
            <a:endParaRPr lang="zh-CN" altLang="en-US" sz="3600" b="1" dirty="0">
              <a:solidFill>
                <a:srgbClr val="1F3762"/>
              </a:solidFill>
              <a:latin typeface="字体视界-NWE粗楷体" panose="02000500000000000000" pitchFamily="2" charset="-122"/>
              <a:ea typeface="字体视界-NWE粗楷体" panose="02000500000000000000" pitchFamily="2" charset="-122"/>
              <a:cs typeface="+mn-ea"/>
              <a:sym typeface="Calibri" panose="020F0502020204030204"/>
            </a:endParaRPr>
          </a:p>
        </p:txBody>
      </p:sp>
      <p:sp>
        <p:nvSpPr>
          <p:cNvPr id="21" name="矩形 45"/>
          <p:cNvSpPr>
            <a:spLocks noChangeArrowheads="1"/>
          </p:cNvSpPr>
          <p:nvPr/>
        </p:nvSpPr>
        <p:spPr bwMode="auto">
          <a:xfrm>
            <a:off x="8870962" y="2788794"/>
            <a:ext cx="811893" cy="2445512"/>
          </a:xfrm>
          <a:prstGeom prst="rect">
            <a:avLst/>
          </a:prstGeom>
          <a:noFill/>
          <a:ln>
            <a:noFill/>
          </a:ln>
        </p:spPr>
        <p:txBody>
          <a:bodyPr vert="eaVert" anchor="ctr"/>
          <a:lstStyle>
            <a:lvl1pPr indent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rgbClr val="1F3762"/>
                </a:solidFill>
                <a:latin typeface="字体视界-NWE粗楷体" panose="02000500000000000000" pitchFamily="2" charset="-122"/>
                <a:ea typeface="字体视界-NWE粗楷体" panose="02000500000000000000" pitchFamily="2" charset="-122"/>
                <a:cs typeface="+mn-ea"/>
                <a:sym typeface="Calibri" panose="020F0502020204030204"/>
              </a:rPr>
              <a:t>算法实现</a:t>
            </a:r>
            <a:endParaRPr lang="zh-CN" altLang="en-US" sz="3600" b="1" dirty="0">
              <a:solidFill>
                <a:srgbClr val="1F3762"/>
              </a:solidFill>
              <a:latin typeface="字体视界-NWE粗楷体" panose="02000500000000000000" pitchFamily="2" charset="-122"/>
              <a:ea typeface="字体视界-NWE粗楷体" panose="02000500000000000000" pitchFamily="2" charset="-122"/>
              <a:cs typeface="+mn-ea"/>
              <a:sym typeface="Calibri" panose="020F0502020204030204"/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10033289" y="2788794"/>
            <a:ext cx="778511" cy="2445512"/>
          </a:xfrm>
          <a:prstGeom prst="rect">
            <a:avLst/>
          </a:prstGeom>
          <a:noFill/>
          <a:ln>
            <a:noFill/>
          </a:ln>
        </p:spPr>
        <p:txBody>
          <a:bodyPr vert="eaVert" anchor="ctr"/>
          <a:lstStyle>
            <a:lvl1pPr indent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rgbClr val="1F3762"/>
                </a:solidFill>
                <a:latin typeface="字体视界-NWE粗楷体" panose="02000500000000000000" pitchFamily="2" charset="-122"/>
                <a:ea typeface="字体视界-NWE粗楷体" panose="02000500000000000000" pitchFamily="2" charset="-122"/>
                <a:cs typeface="+mn-ea"/>
                <a:sym typeface="Calibri" panose="020F0502020204030204"/>
              </a:rPr>
              <a:t>网络编程</a:t>
            </a:r>
            <a:endParaRPr lang="zh-CN" altLang="en-US" sz="3600" b="1" dirty="0">
              <a:solidFill>
                <a:srgbClr val="1F3762"/>
              </a:solidFill>
              <a:latin typeface="字体视界-NWE粗楷体" panose="02000500000000000000" pitchFamily="2" charset="-122"/>
              <a:ea typeface="字体视界-NWE粗楷体" panose="02000500000000000000" pitchFamily="2" charset="-122"/>
              <a:cs typeface="+mn-ea"/>
              <a:sym typeface="Calibri" panose="020F0502020204030204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00" t="39024" r="32326" b="39024"/>
          <a:stretch>
            <a:fillRect/>
          </a:stretch>
        </p:blipFill>
        <p:spPr>
          <a:xfrm>
            <a:off x="4433844" y="2015230"/>
            <a:ext cx="471950" cy="521498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82" t="39443" r="44445" b="39443"/>
          <a:stretch>
            <a:fillRect/>
          </a:stretch>
        </p:blipFill>
        <p:spPr>
          <a:xfrm>
            <a:off x="5572759" y="2035150"/>
            <a:ext cx="471948" cy="501578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00" t="39024" r="32326" b="39024"/>
          <a:stretch>
            <a:fillRect/>
          </a:stretch>
        </p:blipFill>
        <p:spPr>
          <a:xfrm>
            <a:off x="6711672" y="2015230"/>
            <a:ext cx="471950" cy="521498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82" t="39443" r="44445" b="39443"/>
          <a:stretch>
            <a:fillRect/>
          </a:stretch>
        </p:blipFill>
        <p:spPr>
          <a:xfrm>
            <a:off x="7850587" y="2035150"/>
            <a:ext cx="471948" cy="50157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00" t="39024" r="32326" b="39024"/>
          <a:stretch>
            <a:fillRect/>
          </a:stretch>
        </p:blipFill>
        <p:spPr>
          <a:xfrm>
            <a:off x="8989500" y="2015230"/>
            <a:ext cx="471950" cy="521498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82" t="39443" r="44445" b="39443"/>
          <a:stretch>
            <a:fillRect/>
          </a:stretch>
        </p:blipFill>
        <p:spPr>
          <a:xfrm>
            <a:off x="10128417" y="2035150"/>
            <a:ext cx="471948" cy="50157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583680" y="3301365"/>
            <a:ext cx="736600" cy="21291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3600" b="1" dirty="0">
                <a:solidFill>
                  <a:srgbClr val="1F3762"/>
                </a:solidFill>
                <a:latin typeface="字体视界-NWE粗楷体" panose="02000500000000000000" pitchFamily="2" charset="-122"/>
                <a:ea typeface="字体视界-NWE粗楷体" panose="02000500000000000000" pitchFamily="2" charset="-122"/>
                <a:cs typeface="+mn-ea"/>
                <a:sym typeface="Calibri" panose="020F0502020204030204"/>
              </a:rPr>
              <a:t>开发过程</a:t>
            </a:r>
            <a:endParaRPr lang="zh-CN" altLang="en-US" sz="3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Tm="0">
        <p14:pan dir="u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4173360" y="323206"/>
            <a:ext cx="491490" cy="497840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r>
              <a:rPr lang="zh-CN" altLang="en-US" sz="2800" dirty="0">
                <a:solidFill>
                  <a:srgbClr val="1F3762"/>
                </a:solidFill>
                <a:cs typeface="+mn-ea"/>
                <a:sym typeface="+mn-lt"/>
              </a:rPr>
              <a:t>兵</a:t>
            </a:r>
            <a:endParaRPr lang="zh-CN" altLang="en-US" sz="2800" dirty="0">
              <a:solidFill>
                <a:srgbClr val="1F3762"/>
              </a:solidFill>
              <a:cs typeface="+mn-ea"/>
              <a:sym typeface="+mn-lt"/>
            </a:endParaRPr>
          </a:p>
        </p:txBody>
      </p:sp>
      <p:sp>
        <p:nvSpPr>
          <p:cNvPr id="3" name="矩形 1"/>
          <p:cNvSpPr>
            <a:spLocks noChangeArrowheads="1"/>
          </p:cNvSpPr>
          <p:nvPr/>
        </p:nvSpPr>
        <p:spPr bwMode="auto">
          <a:xfrm>
            <a:off x="983908" y="97061"/>
            <a:ext cx="4448927" cy="952427"/>
          </a:xfrm>
          <a:prstGeom prst="rect">
            <a:avLst/>
          </a:prstGeom>
          <a:noFill/>
          <a:ln>
            <a:noFill/>
          </a:ln>
        </p:spPr>
        <p:txBody>
          <a:bodyPr vert="horz" anchor="ctr"/>
          <a:lstStyle>
            <a:lvl1pPr indent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4400" b="1" dirty="0">
                <a:solidFill>
                  <a:srgbClr val="1F3762"/>
                </a:solidFill>
                <a:latin typeface="+mn-lt"/>
                <a:ea typeface="+mn-ea"/>
                <a:cs typeface="+mn-ea"/>
                <a:sym typeface="+mn-lt"/>
              </a:rPr>
              <a:t>算法实现</a:t>
            </a:r>
            <a:endParaRPr lang="zh-CN" altLang="en-US" sz="4400" b="1" dirty="0">
              <a:solidFill>
                <a:srgbClr val="1F376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4" name="直接连接符 3"/>
          <p:cNvCxnSpPr>
            <a:stCxn id="11" idx="7"/>
            <a:endCxn id="17" idx="4"/>
          </p:cNvCxnSpPr>
          <p:nvPr/>
        </p:nvCxnSpPr>
        <p:spPr>
          <a:xfrm>
            <a:off x="9334851" y="1268013"/>
            <a:ext cx="151130" cy="505142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8716195" y="1081975"/>
            <a:ext cx="1226344" cy="1226344"/>
            <a:chOff x="4061024" y="1538756"/>
            <a:chExt cx="1021953" cy="1021953"/>
          </a:xfrm>
        </p:grpSpPr>
        <p:sp>
          <p:nvSpPr>
            <p:cNvPr id="6" name="椭圆 5"/>
            <p:cNvSpPr/>
            <p:nvPr/>
          </p:nvSpPr>
          <p:spPr>
            <a:xfrm>
              <a:off x="4061024" y="1538756"/>
              <a:ext cx="1021953" cy="1021953"/>
            </a:xfrm>
            <a:prstGeom prst="ellipse">
              <a:avLst/>
            </a:prstGeom>
            <a:solidFill>
              <a:srgbClr val="1F37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2160">
                <a:cs typeface="+mn-ea"/>
                <a:sym typeface="+mn-lt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309645" y="1692525"/>
              <a:ext cx="524711" cy="714415"/>
              <a:chOff x="4309771" y="1699588"/>
              <a:chExt cx="524711" cy="714415"/>
            </a:xfrm>
          </p:grpSpPr>
          <p:sp>
            <p:nvSpPr>
              <p:cNvPr id="8" name="Freeform 7"/>
              <p:cNvSpPr/>
              <p:nvPr/>
            </p:nvSpPr>
            <p:spPr bwMode="auto">
              <a:xfrm>
                <a:off x="4568090" y="2290393"/>
                <a:ext cx="10343" cy="123610"/>
              </a:xfrm>
              <a:custGeom>
                <a:avLst/>
                <a:gdLst>
                  <a:gd name="T0" fmla="*/ 0 w 17"/>
                  <a:gd name="T1" fmla="*/ 0 h 207"/>
                  <a:gd name="T2" fmla="*/ 17 w 17"/>
                  <a:gd name="T3" fmla="*/ 0 h 207"/>
                  <a:gd name="T4" fmla="*/ 17 w 17"/>
                  <a:gd name="T5" fmla="*/ 207 h 207"/>
                  <a:gd name="T6" fmla="*/ 0 w 17"/>
                  <a:gd name="T7" fmla="*/ 207 h 207"/>
                  <a:gd name="T8" fmla="*/ 0 w 17"/>
                  <a:gd name="T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207">
                    <a:moveTo>
                      <a:pt x="0" y="0"/>
                    </a:moveTo>
                    <a:cubicBezTo>
                      <a:pt x="5" y="0"/>
                      <a:pt x="11" y="0"/>
                      <a:pt x="17" y="0"/>
                    </a:cubicBezTo>
                    <a:cubicBezTo>
                      <a:pt x="17" y="69"/>
                      <a:pt x="17" y="138"/>
                      <a:pt x="17" y="207"/>
                    </a:cubicBezTo>
                    <a:cubicBezTo>
                      <a:pt x="11" y="207"/>
                      <a:pt x="6" y="207"/>
                      <a:pt x="0" y="207"/>
                    </a:cubicBezTo>
                    <a:cubicBezTo>
                      <a:pt x="0" y="138"/>
                      <a:pt x="0" y="69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09728" tIns="54864" rIns="109728" bIns="54864" numCol="1" anchor="t" anchorCtr="0" compatLnSpc="1"/>
              <a:lstStyle/>
              <a:p>
                <a:endParaRPr lang="zh-HK" altLang="en-US" sz="2160">
                  <a:cs typeface="+mn-ea"/>
                  <a:sym typeface="+mn-lt"/>
                </a:endParaRPr>
              </a:p>
            </p:txBody>
          </p:sp>
          <p:sp>
            <p:nvSpPr>
              <p:cNvPr id="9" name="Freeform 8"/>
              <p:cNvSpPr/>
              <p:nvPr/>
            </p:nvSpPr>
            <p:spPr bwMode="auto">
              <a:xfrm>
                <a:off x="4475004" y="2290393"/>
                <a:ext cx="10090" cy="66850"/>
              </a:xfrm>
              <a:custGeom>
                <a:avLst/>
                <a:gdLst>
                  <a:gd name="T0" fmla="*/ 17 w 17"/>
                  <a:gd name="T1" fmla="*/ 112 h 112"/>
                  <a:gd name="T2" fmla="*/ 0 w 17"/>
                  <a:gd name="T3" fmla="*/ 112 h 112"/>
                  <a:gd name="T4" fmla="*/ 0 w 17"/>
                  <a:gd name="T5" fmla="*/ 0 h 112"/>
                  <a:gd name="T6" fmla="*/ 17 w 17"/>
                  <a:gd name="T7" fmla="*/ 0 h 112"/>
                  <a:gd name="T8" fmla="*/ 17 w 17"/>
                  <a:gd name="T9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12">
                    <a:moveTo>
                      <a:pt x="17" y="112"/>
                    </a:moveTo>
                    <a:cubicBezTo>
                      <a:pt x="11" y="112"/>
                      <a:pt x="6" y="112"/>
                      <a:pt x="0" y="112"/>
                    </a:cubicBezTo>
                    <a:cubicBezTo>
                      <a:pt x="0" y="74"/>
                      <a:pt x="0" y="37"/>
                      <a:pt x="0" y="0"/>
                    </a:cubicBezTo>
                    <a:cubicBezTo>
                      <a:pt x="6" y="0"/>
                      <a:pt x="11" y="0"/>
                      <a:pt x="17" y="0"/>
                    </a:cubicBezTo>
                    <a:cubicBezTo>
                      <a:pt x="17" y="37"/>
                      <a:pt x="17" y="74"/>
                      <a:pt x="17" y="1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09728" tIns="54864" rIns="109728" bIns="54864" numCol="1" anchor="t" anchorCtr="0" compatLnSpc="1"/>
              <a:lstStyle/>
              <a:p>
                <a:endParaRPr lang="zh-HK" altLang="en-US" sz="2160">
                  <a:cs typeface="+mn-ea"/>
                  <a:sym typeface="+mn-lt"/>
                </a:endParaRPr>
              </a:p>
            </p:txBody>
          </p:sp>
          <p:sp>
            <p:nvSpPr>
              <p:cNvPr id="10" name="Freeform 9"/>
              <p:cNvSpPr/>
              <p:nvPr/>
            </p:nvSpPr>
            <p:spPr bwMode="auto">
              <a:xfrm>
                <a:off x="4658906" y="2290393"/>
                <a:ext cx="10090" cy="66850"/>
              </a:xfrm>
              <a:custGeom>
                <a:avLst/>
                <a:gdLst>
                  <a:gd name="T0" fmla="*/ 0 w 17"/>
                  <a:gd name="T1" fmla="*/ 0 h 112"/>
                  <a:gd name="T2" fmla="*/ 17 w 17"/>
                  <a:gd name="T3" fmla="*/ 0 h 112"/>
                  <a:gd name="T4" fmla="*/ 17 w 17"/>
                  <a:gd name="T5" fmla="*/ 111 h 112"/>
                  <a:gd name="T6" fmla="*/ 0 w 17"/>
                  <a:gd name="T7" fmla="*/ 112 h 112"/>
                  <a:gd name="T8" fmla="*/ 0 w 17"/>
                  <a:gd name="T9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12">
                    <a:moveTo>
                      <a:pt x="0" y="0"/>
                    </a:moveTo>
                    <a:cubicBezTo>
                      <a:pt x="6" y="0"/>
                      <a:pt x="11" y="0"/>
                      <a:pt x="17" y="0"/>
                    </a:cubicBezTo>
                    <a:cubicBezTo>
                      <a:pt x="17" y="37"/>
                      <a:pt x="17" y="73"/>
                      <a:pt x="17" y="111"/>
                    </a:cubicBezTo>
                    <a:cubicBezTo>
                      <a:pt x="12" y="112"/>
                      <a:pt x="7" y="112"/>
                      <a:pt x="0" y="112"/>
                    </a:cubicBezTo>
                    <a:cubicBezTo>
                      <a:pt x="0" y="75"/>
                      <a:pt x="0" y="38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09728" tIns="54864" rIns="109728" bIns="54864" numCol="1" anchor="t" anchorCtr="0" compatLnSpc="1"/>
              <a:lstStyle/>
              <a:p>
                <a:endParaRPr lang="zh-HK" altLang="en-US" sz="2160">
                  <a:cs typeface="+mn-ea"/>
                  <a:sym typeface="+mn-lt"/>
                </a:endParaRPr>
              </a:p>
            </p:txBody>
          </p:sp>
          <p:sp>
            <p:nvSpPr>
              <p:cNvPr id="11" name="Freeform 10"/>
              <p:cNvSpPr>
                <a:spLocks noEditPoints="1"/>
              </p:cNvSpPr>
              <p:nvPr/>
            </p:nvSpPr>
            <p:spPr bwMode="auto">
              <a:xfrm>
                <a:off x="4417236" y="1699588"/>
                <a:ext cx="306250" cy="551956"/>
              </a:xfrm>
              <a:custGeom>
                <a:avLst/>
                <a:gdLst>
                  <a:gd name="T0" fmla="*/ 258 w 513"/>
                  <a:gd name="T1" fmla="*/ 923 h 924"/>
                  <a:gd name="T2" fmla="*/ 123 w 513"/>
                  <a:gd name="T3" fmla="*/ 923 h 924"/>
                  <a:gd name="T4" fmla="*/ 106 w 513"/>
                  <a:gd name="T5" fmla="*/ 910 h 924"/>
                  <a:gd name="T6" fmla="*/ 14 w 513"/>
                  <a:gd name="T7" fmla="*/ 492 h 924"/>
                  <a:gd name="T8" fmla="*/ 19 w 513"/>
                  <a:gd name="T9" fmla="*/ 290 h 924"/>
                  <a:gd name="T10" fmla="*/ 162 w 513"/>
                  <a:gd name="T11" fmla="*/ 69 h 924"/>
                  <a:gd name="T12" fmla="*/ 250 w 513"/>
                  <a:gd name="T13" fmla="*/ 3 h 924"/>
                  <a:gd name="T14" fmla="*/ 268 w 513"/>
                  <a:gd name="T15" fmla="*/ 3 h 924"/>
                  <a:gd name="T16" fmla="*/ 466 w 513"/>
                  <a:gd name="T17" fmla="*/ 207 h 924"/>
                  <a:gd name="T18" fmla="*/ 511 w 513"/>
                  <a:gd name="T19" fmla="*/ 394 h 924"/>
                  <a:gd name="T20" fmla="*/ 451 w 513"/>
                  <a:gd name="T21" fmla="*/ 775 h 924"/>
                  <a:gd name="T22" fmla="*/ 412 w 513"/>
                  <a:gd name="T23" fmla="*/ 912 h 924"/>
                  <a:gd name="T24" fmla="*/ 395 w 513"/>
                  <a:gd name="T25" fmla="*/ 924 h 924"/>
                  <a:gd name="T26" fmla="*/ 258 w 513"/>
                  <a:gd name="T27" fmla="*/ 923 h 924"/>
                  <a:gd name="T28" fmla="*/ 258 w 513"/>
                  <a:gd name="T29" fmla="*/ 923 h 924"/>
                  <a:gd name="T30" fmla="*/ 354 w 513"/>
                  <a:gd name="T31" fmla="*/ 268 h 924"/>
                  <a:gd name="T32" fmla="*/ 258 w 513"/>
                  <a:gd name="T33" fmla="*/ 173 h 924"/>
                  <a:gd name="T34" fmla="*/ 163 w 513"/>
                  <a:gd name="T35" fmla="*/ 269 h 924"/>
                  <a:gd name="T36" fmla="*/ 258 w 513"/>
                  <a:gd name="T37" fmla="*/ 365 h 924"/>
                  <a:gd name="T38" fmla="*/ 354 w 513"/>
                  <a:gd name="T39" fmla="*/ 268 h 9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3" h="924">
                    <a:moveTo>
                      <a:pt x="258" y="923"/>
                    </a:moveTo>
                    <a:cubicBezTo>
                      <a:pt x="213" y="923"/>
                      <a:pt x="168" y="922"/>
                      <a:pt x="123" y="923"/>
                    </a:cubicBezTo>
                    <a:cubicBezTo>
                      <a:pt x="113" y="923"/>
                      <a:pt x="109" y="919"/>
                      <a:pt x="106" y="910"/>
                    </a:cubicBezTo>
                    <a:cubicBezTo>
                      <a:pt x="61" y="774"/>
                      <a:pt x="29" y="635"/>
                      <a:pt x="14" y="492"/>
                    </a:cubicBezTo>
                    <a:cubicBezTo>
                      <a:pt x="6" y="425"/>
                      <a:pt x="0" y="357"/>
                      <a:pt x="19" y="290"/>
                    </a:cubicBezTo>
                    <a:cubicBezTo>
                      <a:pt x="43" y="201"/>
                      <a:pt x="94" y="129"/>
                      <a:pt x="162" y="69"/>
                    </a:cubicBezTo>
                    <a:cubicBezTo>
                      <a:pt x="189" y="45"/>
                      <a:pt x="220" y="25"/>
                      <a:pt x="250" y="3"/>
                    </a:cubicBezTo>
                    <a:cubicBezTo>
                      <a:pt x="254" y="0"/>
                      <a:pt x="263" y="0"/>
                      <a:pt x="268" y="3"/>
                    </a:cubicBezTo>
                    <a:cubicBezTo>
                      <a:pt x="350" y="55"/>
                      <a:pt x="419" y="120"/>
                      <a:pt x="466" y="207"/>
                    </a:cubicBezTo>
                    <a:cubicBezTo>
                      <a:pt x="497" y="265"/>
                      <a:pt x="513" y="328"/>
                      <a:pt x="511" y="394"/>
                    </a:cubicBezTo>
                    <a:cubicBezTo>
                      <a:pt x="507" y="524"/>
                      <a:pt x="483" y="650"/>
                      <a:pt x="451" y="775"/>
                    </a:cubicBezTo>
                    <a:cubicBezTo>
                      <a:pt x="440" y="821"/>
                      <a:pt x="424" y="866"/>
                      <a:pt x="412" y="912"/>
                    </a:cubicBezTo>
                    <a:cubicBezTo>
                      <a:pt x="409" y="922"/>
                      <a:pt x="404" y="924"/>
                      <a:pt x="395" y="924"/>
                    </a:cubicBezTo>
                    <a:cubicBezTo>
                      <a:pt x="349" y="923"/>
                      <a:pt x="304" y="923"/>
                      <a:pt x="258" y="923"/>
                    </a:cubicBezTo>
                    <a:cubicBezTo>
                      <a:pt x="258" y="923"/>
                      <a:pt x="258" y="923"/>
                      <a:pt x="258" y="923"/>
                    </a:cubicBezTo>
                    <a:close/>
                    <a:moveTo>
                      <a:pt x="354" y="268"/>
                    </a:moveTo>
                    <a:cubicBezTo>
                      <a:pt x="354" y="216"/>
                      <a:pt x="310" y="173"/>
                      <a:pt x="258" y="173"/>
                    </a:cubicBezTo>
                    <a:cubicBezTo>
                      <a:pt x="206" y="173"/>
                      <a:pt x="163" y="216"/>
                      <a:pt x="163" y="269"/>
                    </a:cubicBezTo>
                    <a:cubicBezTo>
                      <a:pt x="163" y="321"/>
                      <a:pt x="206" y="364"/>
                      <a:pt x="258" y="365"/>
                    </a:cubicBezTo>
                    <a:cubicBezTo>
                      <a:pt x="310" y="365"/>
                      <a:pt x="354" y="321"/>
                      <a:pt x="354" y="2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09728" tIns="54864" rIns="109728" bIns="54864" numCol="1" anchor="t" anchorCtr="0" compatLnSpc="1"/>
              <a:lstStyle/>
              <a:p>
                <a:endParaRPr lang="zh-HK" altLang="en-US" sz="2160">
                  <a:cs typeface="+mn-ea"/>
                  <a:sym typeface="+mn-lt"/>
                </a:endParaRPr>
              </a:p>
            </p:txBody>
          </p:sp>
          <p:sp>
            <p:nvSpPr>
              <p:cNvPr id="12" name="Freeform 11"/>
              <p:cNvSpPr/>
              <p:nvPr/>
            </p:nvSpPr>
            <p:spPr bwMode="auto">
              <a:xfrm>
                <a:off x="4706079" y="2018704"/>
                <a:ext cx="128403" cy="188694"/>
              </a:xfrm>
              <a:custGeom>
                <a:avLst/>
                <a:gdLst>
                  <a:gd name="T0" fmla="*/ 215 w 215"/>
                  <a:gd name="T1" fmla="*/ 316 h 316"/>
                  <a:gd name="T2" fmla="*/ 0 w 215"/>
                  <a:gd name="T3" fmla="*/ 198 h 316"/>
                  <a:gd name="T4" fmla="*/ 36 w 215"/>
                  <a:gd name="T5" fmla="*/ 0 h 316"/>
                  <a:gd name="T6" fmla="*/ 86 w 215"/>
                  <a:gd name="T7" fmla="*/ 19 h 316"/>
                  <a:gd name="T8" fmla="*/ 173 w 215"/>
                  <a:gd name="T9" fmla="*/ 140 h 316"/>
                  <a:gd name="T10" fmla="*/ 215 w 215"/>
                  <a:gd name="T11" fmla="*/ 308 h 316"/>
                  <a:gd name="T12" fmla="*/ 215 w 215"/>
                  <a:gd name="T13" fmla="*/ 316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5" h="316">
                    <a:moveTo>
                      <a:pt x="215" y="316"/>
                    </a:moveTo>
                    <a:cubicBezTo>
                      <a:pt x="137" y="237"/>
                      <a:pt x="119" y="227"/>
                      <a:pt x="0" y="198"/>
                    </a:cubicBezTo>
                    <a:cubicBezTo>
                      <a:pt x="12" y="132"/>
                      <a:pt x="24" y="67"/>
                      <a:pt x="36" y="0"/>
                    </a:cubicBezTo>
                    <a:cubicBezTo>
                      <a:pt x="55" y="0"/>
                      <a:pt x="71" y="8"/>
                      <a:pt x="86" y="19"/>
                    </a:cubicBezTo>
                    <a:cubicBezTo>
                      <a:pt x="129" y="49"/>
                      <a:pt x="154" y="93"/>
                      <a:pt x="173" y="140"/>
                    </a:cubicBezTo>
                    <a:cubicBezTo>
                      <a:pt x="196" y="194"/>
                      <a:pt x="208" y="250"/>
                      <a:pt x="215" y="308"/>
                    </a:cubicBezTo>
                    <a:cubicBezTo>
                      <a:pt x="215" y="310"/>
                      <a:pt x="215" y="312"/>
                      <a:pt x="215" y="31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09728" tIns="54864" rIns="109728" bIns="54864" numCol="1" anchor="t" anchorCtr="0" compatLnSpc="1"/>
              <a:lstStyle/>
              <a:p>
                <a:endParaRPr lang="zh-HK" altLang="en-US" sz="2160">
                  <a:cs typeface="+mn-ea"/>
                  <a:sym typeface="+mn-lt"/>
                </a:endParaRPr>
              </a:p>
            </p:txBody>
          </p:sp>
          <p:sp>
            <p:nvSpPr>
              <p:cNvPr id="13" name="Freeform 12"/>
              <p:cNvSpPr/>
              <p:nvPr/>
            </p:nvSpPr>
            <p:spPr bwMode="auto">
              <a:xfrm>
                <a:off x="4309771" y="2018704"/>
                <a:ext cx="127646" cy="187433"/>
              </a:xfrm>
              <a:custGeom>
                <a:avLst/>
                <a:gdLst>
                  <a:gd name="T0" fmla="*/ 178 w 214"/>
                  <a:gd name="T1" fmla="*/ 0 h 314"/>
                  <a:gd name="T2" fmla="*/ 214 w 214"/>
                  <a:gd name="T3" fmla="*/ 194 h 314"/>
                  <a:gd name="T4" fmla="*/ 97 w 214"/>
                  <a:gd name="T5" fmla="*/ 236 h 314"/>
                  <a:gd name="T6" fmla="*/ 0 w 214"/>
                  <a:gd name="T7" fmla="*/ 314 h 314"/>
                  <a:gd name="T8" fmla="*/ 3 w 214"/>
                  <a:gd name="T9" fmla="*/ 285 h 314"/>
                  <a:gd name="T10" fmla="*/ 80 w 214"/>
                  <a:gd name="T11" fmla="*/ 69 h 314"/>
                  <a:gd name="T12" fmla="*/ 168 w 214"/>
                  <a:gd name="T13" fmla="*/ 2 h 314"/>
                  <a:gd name="T14" fmla="*/ 178 w 214"/>
                  <a:gd name="T15" fmla="*/ 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4" h="314">
                    <a:moveTo>
                      <a:pt x="178" y="0"/>
                    </a:moveTo>
                    <a:cubicBezTo>
                      <a:pt x="190" y="67"/>
                      <a:pt x="202" y="132"/>
                      <a:pt x="214" y="194"/>
                    </a:cubicBezTo>
                    <a:cubicBezTo>
                      <a:pt x="175" y="208"/>
                      <a:pt x="135" y="220"/>
                      <a:pt x="97" y="236"/>
                    </a:cubicBezTo>
                    <a:cubicBezTo>
                      <a:pt x="59" y="253"/>
                      <a:pt x="27" y="280"/>
                      <a:pt x="0" y="314"/>
                    </a:cubicBezTo>
                    <a:cubicBezTo>
                      <a:pt x="1" y="304"/>
                      <a:pt x="2" y="294"/>
                      <a:pt x="3" y="285"/>
                    </a:cubicBezTo>
                    <a:cubicBezTo>
                      <a:pt x="15" y="208"/>
                      <a:pt x="35" y="134"/>
                      <a:pt x="80" y="69"/>
                    </a:cubicBezTo>
                    <a:cubicBezTo>
                      <a:pt x="102" y="38"/>
                      <a:pt x="128" y="11"/>
                      <a:pt x="168" y="2"/>
                    </a:cubicBezTo>
                    <a:cubicBezTo>
                      <a:pt x="171" y="1"/>
                      <a:pt x="174" y="1"/>
                      <a:pt x="17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09728" tIns="54864" rIns="109728" bIns="54864" numCol="1" anchor="t" anchorCtr="0" compatLnSpc="1"/>
              <a:lstStyle/>
              <a:p>
                <a:endParaRPr lang="zh-HK" altLang="en-US" sz="2160">
                  <a:cs typeface="+mn-ea"/>
                  <a:sym typeface="+mn-lt"/>
                </a:endParaRPr>
              </a:p>
            </p:txBody>
          </p:sp>
        </p:grpSp>
      </p:grpSp>
      <p:sp>
        <p:nvSpPr>
          <p:cNvPr id="14" name="椭圆 13"/>
          <p:cNvSpPr/>
          <p:nvPr/>
        </p:nvSpPr>
        <p:spPr>
          <a:xfrm>
            <a:off x="9224910" y="2817619"/>
            <a:ext cx="291466" cy="291466"/>
          </a:xfrm>
          <a:prstGeom prst="ellipse">
            <a:avLst/>
          </a:prstGeom>
          <a:solidFill>
            <a:srgbClr val="1F37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02" tIns="54850" rIns="109702" bIns="54850" rtlCol="0" anchor="ctr"/>
          <a:lstStyle/>
          <a:p>
            <a:pPr algn="ctr"/>
            <a:endParaRPr lang="zh-HK" altLang="en-US" sz="2160">
              <a:cs typeface="+mn-ea"/>
              <a:sym typeface="+mn-lt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9265550" y="3730214"/>
            <a:ext cx="291466" cy="291466"/>
          </a:xfrm>
          <a:prstGeom prst="ellipse">
            <a:avLst/>
          </a:prstGeom>
          <a:solidFill>
            <a:srgbClr val="1F37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02" tIns="54850" rIns="109702" bIns="54850" rtlCol="0" anchor="ctr"/>
          <a:lstStyle/>
          <a:p>
            <a:pPr algn="ctr"/>
            <a:endParaRPr lang="zh-HK" altLang="en-US" sz="2160"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9293778" y="4772349"/>
            <a:ext cx="291466" cy="291466"/>
          </a:xfrm>
          <a:prstGeom prst="ellipse">
            <a:avLst/>
          </a:prstGeom>
          <a:solidFill>
            <a:srgbClr val="1F37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02" tIns="54850" rIns="109702" bIns="54850" rtlCol="0" anchor="ctr"/>
          <a:lstStyle/>
          <a:p>
            <a:pPr algn="ctr"/>
            <a:endParaRPr lang="zh-HK" altLang="en-US" sz="2160"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9340532" y="6027843"/>
            <a:ext cx="291466" cy="291466"/>
          </a:xfrm>
          <a:prstGeom prst="ellipse">
            <a:avLst/>
          </a:prstGeom>
          <a:solidFill>
            <a:srgbClr val="1F37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02" tIns="54850" rIns="109702" bIns="54850" rtlCol="0" anchor="ctr"/>
          <a:lstStyle/>
          <a:p>
            <a:pPr algn="ctr"/>
            <a:endParaRPr lang="zh-HK" altLang="en-US" sz="2160">
              <a:cs typeface="+mn-ea"/>
              <a:sym typeface="+mn-lt"/>
            </a:endParaRPr>
          </a:p>
        </p:txBody>
      </p:sp>
      <p:sp>
        <p:nvSpPr>
          <p:cNvPr id="23" name="文本框 40"/>
          <p:cNvSpPr txBox="1"/>
          <p:nvPr/>
        </p:nvSpPr>
        <p:spPr>
          <a:xfrm>
            <a:off x="556895" y="1082040"/>
            <a:ext cx="210058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20" b="1" dirty="0">
                <a:solidFill>
                  <a:srgbClr val="1F3762"/>
                </a:solidFill>
                <a:cs typeface="+mn-ea"/>
                <a:sym typeface="+mn-lt"/>
              </a:rPr>
              <a:t>兵的算法实现</a:t>
            </a:r>
            <a:endParaRPr lang="zh-CN" altLang="en-US" sz="1920" b="1" dirty="0">
              <a:solidFill>
                <a:srgbClr val="1F3762"/>
              </a:solidFill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0" y="1397000"/>
            <a:ext cx="8470265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移动范围：任何位置</a:t>
            </a:r>
            <a:endParaRPr lang="zh-CN" altLang="en-US" sz="1000"/>
          </a:p>
          <a:p>
            <a:r>
              <a:rPr lang="zh-CN" altLang="en-US" sz="1000"/>
              <a:t>移动规则：每步只能向前移动一点。过河以后，它便增加了向左右移动的能力，兵不允许向后移动。</a:t>
            </a:r>
            <a:endParaRPr lang="zh-CN" altLang="en-US" sz="1000"/>
          </a:p>
          <a:p>
            <a:r>
              <a:rPr lang="zh-CN" altLang="en-US" sz="1000"/>
              <a:t>算法： var r=relation( row1,  col1,  row2,  col2)</a:t>
            </a:r>
            <a:endParaRPr lang="zh-CN" altLang="en-US" sz="1000"/>
          </a:p>
          <a:p>
            <a:r>
              <a:rPr lang="zh-CN" altLang="en-US" sz="1000"/>
              <a:t>            if(getID(row1, col1).camp!==camp) {</a:t>
            </a:r>
            <a:endParaRPr lang="zh-CN" altLang="en-US" sz="1000"/>
          </a:p>
          <a:p>
            <a:r>
              <a:rPr lang="zh-CN" altLang="en-US" sz="1000"/>
              <a:t>                if(row2 &lt; 6) {</a:t>
            </a:r>
            <a:endParaRPr lang="zh-CN" altLang="en-US" sz="1000"/>
          </a:p>
          <a:p>
            <a:r>
              <a:rPr lang="zh-CN" altLang="en-US" sz="1000"/>
              <a:t>                    if(row2 - row1 == 1 &amp;&amp; (r === 1 || r === 10)) {</a:t>
            </a:r>
            <a:endParaRPr lang="zh-CN" altLang="en-US" sz="1000"/>
          </a:p>
          <a:p>
            <a:r>
              <a:rPr lang="zh-CN" altLang="en-US" sz="1000"/>
              <a:t>                        return true;</a:t>
            </a:r>
            <a:endParaRPr lang="zh-CN" altLang="en-US" sz="1000"/>
          </a:p>
          <a:p>
            <a:r>
              <a:rPr lang="zh-CN" altLang="en-US" sz="1000"/>
              <a:t>                    } else {</a:t>
            </a:r>
            <a:endParaRPr lang="zh-CN" altLang="en-US" sz="1000"/>
          </a:p>
          <a:p>
            <a:r>
              <a:rPr lang="zh-CN" altLang="en-US" sz="1000"/>
              <a:t>                        return false;</a:t>
            </a:r>
            <a:endParaRPr lang="zh-CN" altLang="en-US" sz="1000"/>
          </a:p>
          <a:p>
            <a:r>
              <a:rPr lang="zh-CN" altLang="en-US" sz="1000"/>
              <a:t>                    }</a:t>
            </a:r>
            <a:endParaRPr lang="zh-CN" altLang="en-US" sz="1000"/>
          </a:p>
          <a:p>
            <a:r>
              <a:rPr lang="zh-CN" altLang="en-US" sz="1000"/>
              <a:t>                } else {</a:t>
            </a:r>
            <a:endParaRPr lang="zh-CN" altLang="en-US" sz="1000"/>
          </a:p>
          <a:p>
            <a:r>
              <a:rPr lang="zh-CN" altLang="en-US" sz="1000"/>
              <a:t>                    if((row2 - row1 == 1 || Math.abs(col2 - col1) == 1) &amp;&amp; r === 1 || r === 10){</a:t>
            </a:r>
            <a:endParaRPr lang="zh-CN" altLang="en-US" sz="1000"/>
          </a:p>
          <a:p>
            <a:r>
              <a:rPr lang="zh-CN" altLang="en-US" sz="1000"/>
              <a:t>                        return true;</a:t>
            </a:r>
            <a:endParaRPr lang="zh-CN" altLang="en-US" sz="1000"/>
          </a:p>
          <a:p>
            <a:r>
              <a:rPr lang="zh-CN" altLang="en-US" sz="1000"/>
              <a:t>                    } else {</a:t>
            </a:r>
            <a:endParaRPr lang="zh-CN" altLang="en-US" sz="1000"/>
          </a:p>
          <a:p>
            <a:r>
              <a:rPr lang="zh-CN" altLang="en-US" sz="1000"/>
              <a:t>                        return false;</a:t>
            </a:r>
            <a:endParaRPr lang="zh-CN" altLang="en-US" sz="1000"/>
          </a:p>
          <a:p>
            <a:r>
              <a:rPr lang="zh-CN" altLang="en-US" sz="1000"/>
              <a:t>                    }</a:t>
            </a:r>
            <a:endParaRPr lang="zh-CN" altLang="en-US" sz="1000"/>
          </a:p>
          <a:p>
            <a:r>
              <a:rPr lang="zh-CN" altLang="en-US" sz="1000"/>
              <a:t>                }</a:t>
            </a:r>
            <a:endParaRPr lang="zh-CN" altLang="en-US" sz="1000"/>
          </a:p>
          <a:p>
            <a:r>
              <a:rPr lang="zh-CN" altLang="en-US" sz="1000"/>
              <a:t>            }else {</a:t>
            </a:r>
            <a:endParaRPr lang="zh-CN" altLang="en-US" sz="1000"/>
          </a:p>
          <a:p>
            <a:r>
              <a:rPr lang="zh-CN" altLang="en-US" sz="1000"/>
              <a:t>                if(row2 &gt; 5) {</a:t>
            </a:r>
            <a:endParaRPr lang="zh-CN" altLang="en-US" sz="1000"/>
          </a:p>
          <a:p>
            <a:r>
              <a:rPr lang="zh-CN" altLang="en-US" sz="1000"/>
              <a:t>                    if(row2 - row1 == -1 &amp;&amp; (r === 1||r === 10)) {</a:t>
            </a:r>
            <a:endParaRPr lang="zh-CN" altLang="en-US" sz="1000"/>
          </a:p>
          <a:p>
            <a:r>
              <a:rPr lang="zh-CN" altLang="en-US" sz="1000"/>
              <a:t>                        return true;</a:t>
            </a:r>
            <a:endParaRPr lang="zh-CN" altLang="en-US" sz="1000"/>
          </a:p>
          <a:p>
            <a:r>
              <a:rPr lang="zh-CN" altLang="en-US" sz="1000"/>
              <a:t>                    } else {</a:t>
            </a:r>
            <a:endParaRPr lang="zh-CN" altLang="en-US" sz="1000"/>
          </a:p>
          <a:p>
            <a:r>
              <a:rPr lang="zh-CN" altLang="en-US" sz="1000"/>
              <a:t>                        return false;</a:t>
            </a:r>
            <a:endParaRPr lang="zh-CN" altLang="en-US" sz="1000"/>
          </a:p>
          <a:p>
            <a:r>
              <a:rPr lang="zh-CN" altLang="en-US" sz="1000"/>
              <a:t>                    }</a:t>
            </a:r>
            <a:endParaRPr lang="zh-CN" altLang="en-US" sz="1000"/>
          </a:p>
          <a:p>
            <a:r>
              <a:rPr lang="zh-CN" altLang="en-US" sz="1000"/>
              <a:t>                } else {</a:t>
            </a:r>
            <a:endParaRPr lang="zh-CN" altLang="en-US" sz="1000"/>
          </a:p>
          <a:p>
            <a:r>
              <a:rPr lang="zh-CN" altLang="en-US" sz="1000"/>
              <a:t>                    if((row2 - row1 == -1 || Math.abs(col2 - col1) == 1)&amp;&amp;(r === 1 || r === 10)){</a:t>
            </a:r>
            <a:endParaRPr lang="zh-CN" altLang="en-US" sz="1000"/>
          </a:p>
          <a:p>
            <a:r>
              <a:rPr lang="zh-CN" altLang="en-US" sz="1000"/>
              <a:t>                        return true;</a:t>
            </a:r>
            <a:endParaRPr lang="zh-CN" altLang="en-US" sz="1000"/>
          </a:p>
          <a:p>
            <a:r>
              <a:rPr lang="zh-CN" altLang="en-US" sz="1000"/>
              <a:t>                    } else {</a:t>
            </a:r>
            <a:endParaRPr lang="zh-CN" altLang="en-US" sz="1000"/>
          </a:p>
          <a:p>
            <a:r>
              <a:rPr lang="zh-CN" altLang="en-US" sz="1000"/>
              <a:t>                        return false;</a:t>
            </a:r>
            <a:endParaRPr lang="zh-CN" altLang="en-US" sz="1000"/>
          </a:p>
          <a:p>
            <a:r>
              <a:rPr lang="zh-CN" altLang="en-US" sz="1000"/>
              <a:t>                    }</a:t>
            </a:r>
            <a:endParaRPr lang="zh-CN" altLang="en-US" sz="1000"/>
          </a:p>
          <a:p>
            <a:r>
              <a:rPr lang="zh-CN" altLang="en-US" sz="1000"/>
              <a:t>                }</a:t>
            </a:r>
            <a:endParaRPr lang="zh-CN" altLang="en-US" sz="1000"/>
          </a:p>
          <a:p>
            <a:r>
              <a:rPr lang="zh-CN" altLang="en-US" sz="1000"/>
              <a:t>            }</a:t>
            </a:r>
            <a:endParaRPr lang="zh-CN" alt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eelOff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4" grpId="0" bldLvl="0" animBg="1"/>
      <p:bldP spid="15" grpId="0" bldLvl="0" animBg="1"/>
      <p:bldP spid="16" grpId="0" bldLvl="0" animBg="1"/>
      <p:bldP spid="17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4" y="969100"/>
            <a:ext cx="12191996" cy="1794132"/>
            <a:chOff x="4" y="977295"/>
            <a:chExt cx="12191996" cy="1794132"/>
          </a:xfrm>
        </p:grpSpPr>
        <p:sp>
          <p:nvSpPr>
            <p:cNvPr id="24" name="弧形 23"/>
            <p:cNvSpPr/>
            <p:nvPr/>
          </p:nvSpPr>
          <p:spPr>
            <a:xfrm rot="9181264">
              <a:off x="5198934" y="977295"/>
              <a:ext cx="1794130" cy="1794132"/>
            </a:xfrm>
            <a:prstGeom prst="arc">
              <a:avLst>
                <a:gd name="adj1" fmla="val 13988904"/>
                <a:gd name="adj2" fmla="val 76966"/>
              </a:avLst>
            </a:prstGeom>
            <a:noFill/>
            <a:ln w="38100">
              <a:solidFill>
                <a:srgbClr val="1F37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4" y="2268060"/>
              <a:ext cx="12191996" cy="5240"/>
              <a:chOff x="4" y="2268060"/>
              <a:chExt cx="12191996" cy="5240"/>
            </a:xfrm>
          </p:grpSpPr>
          <p:cxnSp>
            <p:nvCxnSpPr>
              <p:cNvPr id="26" name="直接连接符 25"/>
              <p:cNvCxnSpPr/>
              <p:nvPr/>
            </p:nvCxnSpPr>
            <p:spPr>
              <a:xfrm flipH="1">
                <a:off x="4" y="2273300"/>
                <a:ext cx="5295896" cy="0"/>
              </a:xfrm>
              <a:prstGeom prst="line">
                <a:avLst/>
              </a:prstGeom>
              <a:ln w="38100">
                <a:solidFill>
                  <a:srgbClr val="1F37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>
                <a:off x="6888480" y="2268060"/>
                <a:ext cx="5303520" cy="0"/>
              </a:xfrm>
              <a:prstGeom prst="line">
                <a:avLst/>
              </a:prstGeom>
              <a:ln w="38100">
                <a:solidFill>
                  <a:srgbClr val="1F37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组合 27"/>
          <p:cNvGrpSpPr/>
          <p:nvPr/>
        </p:nvGrpSpPr>
        <p:grpSpPr>
          <a:xfrm>
            <a:off x="5232713" y="993549"/>
            <a:ext cx="1726574" cy="1726572"/>
            <a:chOff x="5232713" y="1001744"/>
            <a:chExt cx="1726574" cy="1726572"/>
          </a:xfrm>
        </p:grpSpPr>
        <p:sp>
          <p:nvSpPr>
            <p:cNvPr id="29" name="椭圆 28"/>
            <p:cNvSpPr/>
            <p:nvPr/>
          </p:nvSpPr>
          <p:spPr>
            <a:xfrm>
              <a:off x="5232713" y="1001744"/>
              <a:ext cx="1726574" cy="1726572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74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5258755" y="1047048"/>
              <a:ext cx="1654628" cy="165462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74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27" t="34556" r="41224" b="34420"/>
            <a:stretch>
              <a:fillRect/>
            </a:stretch>
          </p:blipFill>
          <p:spPr>
            <a:xfrm>
              <a:off x="5411054" y="1183895"/>
              <a:ext cx="1362272" cy="1362270"/>
            </a:xfrm>
            <a:prstGeom prst="rect">
              <a:avLst/>
            </a:prstGeom>
          </p:spPr>
        </p:pic>
      </p:grpSp>
      <p:sp>
        <p:nvSpPr>
          <p:cNvPr id="35" name="矩形 1"/>
          <p:cNvSpPr>
            <a:spLocks noChangeArrowheads="1"/>
          </p:cNvSpPr>
          <p:nvPr/>
        </p:nvSpPr>
        <p:spPr bwMode="auto">
          <a:xfrm>
            <a:off x="3871535" y="3328072"/>
            <a:ext cx="4448927" cy="952427"/>
          </a:xfrm>
          <a:prstGeom prst="rect">
            <a:avLst/>
          </a:prstGeom>
          <a:noFill/>
          <a:ln>
            <a:noFill/>
          </a:ln>
        </p:spPr>
        <p:txBody>
          <a:bodyPr vert="horz" anchor="ctr"/>
          <a:lstStyle>
            <a:lvl1pPr indent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6600" b="1" dirty="0">
                <a:solidFill>
                  <a:srgbClr val="1F3762"/>
                </a:solidFill>
                <a:latin typeface="字体视界-NWE粗楷体" panose="02000500000000000000" pitchFamily="2" charset="-122"/>
                <a:ea typeface="字体视界-NWE粗楷体" panose="02000500000000000000" pitchFamily="2" charset="-122"/>
                <a:cs typeface="+mn-ea"/>
                <a:sym typeface="Calibri" panose="020F0502020204030204"/>
              </a:rPr>
              <a:t>网络编程</a:t>
            </a:r>
            <a:endParaRPr lang="zh-CN" altLang="en-US" sz="6600" b="1" dirty="0">
              <a:solidFill>
                <a:srgbClr val="1F3762"/>
              </a:solidFill>
              <a:latin typeface="字体视界-NWE粗楷体" panose="02000500000000000000" pitchFamily="2" charset="-122"/>
              <a:ea typeface="字体视界-NWE粗楷体" panose="02000500000000000000" pitchFamily="2" charset="-122"/>
              <a:cs typeface="+mn-ea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97560" y="4888230"/>
            <a:ext cx="1059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>
              <a:buClrTx/>
              <a:buSzTx/>
              <a:buFont typeface="Wingdings" panose="05000000000000000000" pitchFamily="2" charset="2"/>
            </a:pPr>
            <a:r>
              <a:rPr lang="zh-CN" altLang="en-US" sz="2000" dirty="0">
                <a:solidFill>
                  <a:srgbClr val="1F376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包括服务端和客户端，本来应该将两个整合在一起的，但是为了思路更清晰，将两个分开处理</a:t>
            </a:r>
            <a:endParaRPr lang="zh-CN" altLang="en-US" sz="2000" dirty="0">
              <a:solidFill>
                <a:srgbClr val="1F376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prism dir="d"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4173360" y="323206"/>
            <a:ext cx="3097530" cy="497840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r>
              <a:rPr lang="en-US" altLang="zh-CN" sz="2800" dirty="0">
                <a:solidFill>
                  <a:srgbClr val="1F3762"/>
                </a:solidFill>
                <a:cs typeface="+mn-ea"/>
                <a:sym typeface="+mn-lt"/>
              </a:rPr>
              <a:t>--</a:t>
            </a:r>
            <a:r>
              <a:rPr lang="zh-CN" altLang="en-US" sz="2800" dirty="0">
                <a:solidFill>
                  <a:srgbClr val="1F3762"/>
                </a:solidFill>
                <a:cs typeface="+mn-ea"/>
                <a:sym typeface="+mn-lt"/>
              </a:rPr>
              <a:t>服务端和客户端</a:t>
            </a:r>
            <a:endParaRPr lang="zh-CN" altLang="en-US" sz="2800" dirty="0">
              <a:solidFill>
                <a:srgbClr val="1F3762"/>
              </a:solidFill>
              <a:cs typeface="+mn-ea"/>
              <a:sym typeface="+mn-lt"/>
            </a:endParaRPr>
          </a:p>
        </p:txBody>
      </p:sp>
      <p:sp>
        <p:nvSpPr>
          <p:cNvPr id="3" name="矩形 1"/>
          <p:cNvSpPr>
            <a:spLocks noChangeArrowheads="1"/>
          </p:cNvSpPr>
          <p:nvPr/>
        </p:nvSpPr>
        <p:spPr bwMode="auto">
          <a:xfrm>
            <a:off x="983908" y="97061"/>
            <a:ext cx="4448927" cy="952427"/>
          </a:xfrm>
          <a:prstGeom prst="rect">
            <a:avLst/>
          </a:prstGeom>
          <a:noFill/>
          <a:ln>
            <a:noFill/>
          </a:ln>
        </p:spPr>
        <p:txBody>
          <a:bodyPr vert="horz" anchor="ctr"/>
          <a:lstStyle>
            <a:lvl1pPr indent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4400" b="1" dirty="0">
                <a:solidFill>
                  <a:srgbClr val="1F3762"/>
                </a:solidFill>
                <a:latin typeface="+mn-lt"/>
                <a:ea typeface="+mn-ea"/>
                <a:cs typeface="+mn-ea"/>
                <a:sym typeface="+mn-lt"/>
              </a:rPr>
              <a:t>网络编程</a:t>
            </a:r>
            <a:endParaRPr lang="zh-CN" altLang="en-US" sz="4400" b="1" dirty="0">
              <a:solidFill>
                <a:srgbClr val="1F376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87070" y="1732280"/>
            <a:ext cx="9771380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通过</a:t>
            </a:r>
            <a:r>
              <a:rPr lang="en-US" altLang="zh-CN"/>
              <a:t>c++</a:t>
            </a:r>
            <a:r>
              <a:rPr lang="zh-CN" altLang="en-US"/>
              <a:t>注册</a:t>
            </a:r>
            <a:r>
              <a:rPr lang="en-US" altLang="zh-CN"/>
              <a:t>qml</a:t>
            </a:r>
            <a:r>
              <a:rPr lang="zh-CN" altLang="en-US"/>
              <a:t>对象（</a:t>
            </a:r>
            <a:r>
              <a:rPr lang="en-US" altLang="zh-CN"/>
              <a:t>Server</a:t>
            </a:r>
            <a:r>
              <a:rPr lang="zh-CN" altLang="en-US"/>
              <a:t>和</a:t>
            </a:r>
            <a:r>
              <a:rPr lang="en-US" altLang="zh-CN"/>
              <a:t>Connect</a:t>
            </a:r>
            <a:r>
              <a:rPr lang="zh-CN" altLang="en-US"/>
              <a:t>），在</a:t>
            </a:r>
            <a:r>
              <a:rPr lang="en-US" altLang="zh-CN"/>
              <a:t>c++</a:t>
            </a:r>
            <a:r>
              <a:rPr lang="zh-CN" altLang="en-US"/>
              <a:t>端完成两个终端的连接和信息的传递、接收。</a:t>
            </a:r>
            <a:endParaRPr lang="zh-CN" altLang="en-US"/>
          </a:p>
          <a:p>
            <a:r>
              <a:rPr lang="zh-CN" altLang="en-US"/>
              <a:t>通过一系列的信号和槽来完成</a:t>
            </a:r>
            <a:r>
              <a:rPr lang="en-US" altLang="zh-CN"/>
              <a:t>qml</a:t>
            </a:r>
            <a:r>
              <a:rPr lang="zh-CN" altLang="en-US"/>
              <a:t>和</a:t>
            </a:r>
            <a:r>
              <a:rPr lang="en-US" altLang="zh-CN"/>
              <a:t>c++</a:t>
            </a:r>
            <a:r>
              <a:rPr lang="zh-CN" altLang="en-US"/>
              <a:t>之间的交互。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310" y="2919730"/>
            <a:ext cx="4972050" cy="1019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eelOff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4173360" y="323206"/>
            <a:ext cx="3097530" cy="497840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r>
              <a:rPr lang="en-US" altLang="zh-CN" sz="2800" dirty="0">
                <a:solidFill>
                  <a:srgbClr val="1F3762"/>
                </a:solidFill>
                <a:cs typeface="+mn-ea"/>
                <a:sym typeface="+mn-lt"/>
              </a:rPr>
              <a:t>--</a:t>
            </a:r>
            <a:r>
              <a:rPr lang="zh-CN" altLang="en-US" sz="2800" dirty="0">
                <a:solidFill>
                  <a:srgbClr val="1F3762"/>
                </a:solidFill>
                <a:cs typeface="+mn-ea"/>
                <a:sym typeface="+mn-lt"/>
              </a:rPr>
              <a:t>服务端和客户端</a:t>
            </a:r>
            <a:endParaRPr lang="zh-CN" altLang="en-US" sz="2800" dirty="0">
              <a:solidFill>
                <a:srgbClr val="1F3762"/>
              </a:solidFill>
              <a:cs typeface="+mn-ea"/>
              <a:sym typeface="+mn-lt"/>
            </a:endParaRPr>
          </a:p>
        </p:txBody>
      </p:sp>
      <p:sp>
        <p:nvSpPr>
          <p:cNvPr id="3" name="矩形 1"/>
          <p:cNvSpPr>
            <a:spLocks noChangeArrowheads="1"/>
          </p:cNvSpPr>
          <p:nvPr/>
        </p:nvSpPr>
        <p:spPr bwMode="auto">
          <a:xfrm>
            <a:off x="983908" y="97061"/>
            <a:ext cx="4448927" cy="952427"/>
          </a:xfrm>
          <a:prstGeom prst="rect">
            <a:avLst/>
          </a:prstGeom>
          <a:noFill/>
          <a:ln>
            <a:noFill/>
          </a:ln>
        </p:spPr>
        <p:txBody>
          <a:bodyPr vert="horz" anchor="ctr"/>
          <a:lstStyle>
            <a:lvl1pPr indent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4400" b="1" dirty="0">
                <a:solidFill>
                  <a:srgbClr val="1F3762"/>
                </a:solidFill>
                <a:latin typeface="+mn-lt"/>
                <a:ea typeface="+mn-ea"/>
                <a:cs typeface="+mn-ea"/>
                <a:sym typeface="+mn-lt"/>
              </a:rPr>
              <a:t>网络编程</a:t>
            </a:r>
            <a:endParaRPr lang="zh-CN" altLang="en-US" sz="4400" b="1" dirty="0">
              <a:solidFill>
                <a:srgbClr val="1F376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87070" y="1732280"/>
            <a:ext cx="107810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Server</a:t>
            </a:r>
            <a:r>
              <a:rPr lang="zh-CN" altLang="en-US"/>
              <a:t>主要负责创建房间方的信息发送和接收。</a:t>
            </a:r>
            <a:r>
              <a:rPr lang="en-US" altLang="zh-CN"/>
              <a:t>                Connect</a:t>
            </a:r>
            <a:r>
              <a:rPr lang="zh-CN" altLang="en-US"/>
              <a:t>主要负责加入房间方的信息发送和接收。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7620" y="2100580"/>
            <a:ext cx="3352165" cy="45713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955" y="2100580"/>
            <a:ext cx="3660140" cy="4528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eelOff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5232713" y="993549"/>
            <a:ext cx="1726574" cy="1726572"/>
            <a:chOff x="5232713" y="1001744"/>
            <a:chExt cx="1726574" cy="1726572"/>
          </a:xfrm>
        </p:grpSpPr>
        <p:sp>
          <p:nvSpPr>
            <p:cNvPr id="29" name="椭圆 28"/>
            <p:cNvSpPr/>
            <p:nvPr/>
          </p:nvSpPr>
          <p:spPr>
            <a:xfrm>
              <a:off x="5232713" y="1001744"/>
              <a:ext cx="1726574" cy="1726572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74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5258755" y="1047048"/>
              <a:ext cx="1654628" cy="165462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74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27" t="34556" r="41224" b="34420"/>
            <a:stretch>
              <a:fillRect/>
            </a:stretch>
          </p:blipFill>
          <p:spPr>
            <a:xfrm>
              <a:off x="5411054" y="1183895"/>
              <a:ext cx="1362272" cy="1362270"/>
            </a:xfrm>
            <a:prstGeom prst="rect">
              <a:avLst/>
            </a:prstGeom>
          </p:spPr>
        </p:pic>
      </p:grpSp>
      <p:grpSp>
        <p:nvGrpSpPr>
          <p:cNvPr id="23" name="组合 22"/>
          <p:cNvGrpSpPr/>
          <p:nvPr/>
        </p:nvGrpSpPr>
        <p:grpSpPr>
          <a:xfrm>
            <a:off x="4" y="969100"/>
            <a:ext cx="12191996" cy="1794132"/>
            <a:chOff x="4" y="977295"/>
            <a:chExt cx="12191996" cy="1794132"/>
          </a:xfrm>
        </p:grpSpPr>
        <p:sp>
          <p:nvSpPr>
            <p:cNvPr id="24" name="弧形 23"/>
            <p:cNvSpPr/>
            <p:nvPr/>
          </p:nvSpPr>
          <p:spPr>
            <a:xfrm rot="9181264">
              <a:off x="5198934" y="977295"/>
              <a:ext cx="1794130" cy="1794132"/>
            </a:xfrm>
            <a:prstGeom prst="arc">
              <a:avLst>
                <a:gd name="adj1" fmla="val 13988904"/>
                <a:gd name="adj2" fmla="val 76966"/>
              </a:avLst>
            </a:prstGeom>
            <a:noFill/>
            <a:ln w="38100">
              <a:solidFill>
                <a:srgbClr val="1F37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4" y="2268060"/>
              <a:ext cx="12191996" cy="5240"/>
              <a:chOff x="4" y="2268060"/>
              <a:chExt cx="12191996" cy="5240"/>
            </a:xfrm>
          </p:grpSpPr>
          <p:cxnSp>
            <p:nvCxnSpPr>
              <p:cNvPr id="26" name="直接连接符 25"/>
              <p:cNvCxnSpPr/>
              <p:nvPr/>
            </p:nvCxnSpPr>
            <p:spPr>
              <a:xfrm flipH="1">
                <a:off x="4" y="2273300"/>
                <a:ext cx="5295896" cy="0"/>
              </a:xfrm>
              <a:prstGeom prst="line">
                <a:avLst/>
              </a:prstGeom>
              <a:ln w="38100">
                <a:solidFill>
                  <a:srgbClr val="1F37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>
                <a:off x="6888480" y="2268060"/>
                <a:ext cx="5303520" cy="0"/>
              </a:xfrm>
              <a:prstGeom prst="line">
                <a:avLst/>
              </a:prstGeom>
              <a:ln w="38100">
                <a:solidFill>
                  <a:srgbClr val="1F37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矩形 1"/>
          <p:cNvSpPr>
            <a:spLocks noChangeArrowheads="1"/>
          </p:cNvSpPr>
          <p:nvPr/>
        </p:nvSpPr>
        <p:spPr bwMode="auto">
          <a:xfrm>
            <a:off x="3774000" y="3367800"/>
            <a:ext cx="4448927" cy="952427"/>
          </a:xfrm>
          <a:prstGeom prst="rect">
            <a:avLst/>
          </a:prstGeom>
          <a:noFill/>
          <a:ln>
            <a:noFill/>
          </a:ln>
        </p:spPr>
        <p:txBody>
          <a:bodyPr vert="horz" anchor="ctr"/>
          <a:lstStyle>
            <a:lvl1pPr indent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6600" b="1" dirty="0">
                <a:solidFill>
                  <a:srgbClr val="1F3762"/>
                </a:solidFill>
                <a:latin typeface="字体视界-NWE粗楷体" panose="02000500000000000000" pitchFamily="2" charset="-122"/>
                <a:ea typeface="字体视界-NWE粗楷体" panose="02000500000000000000" pitchFamily="2" charset="-122"/>
                <a:cs typeface="+mn-ea"/>
                <a:sym typeface="Calibri" panose="020F0502020204030204"/>
              </a:rPr>
              <a:t>项目概述</a:t>
            </a:r>
            <a:endParaRPr lang="zh-CN" altLang="en-US" sz="6600" b="1" dirty="0">
              <a:solidFill>
                <a:srgbClr val="1F3762"/>
              </a:solidFill>
              <a:latin typeface="字体视界-NWE粗楷体" panose="02000500000000000000" pitchFamily="2" charset="-122"/>
              <a:ea typeface="字体视界-NWE粗楷体" panose="02000500000000000000" pitchFamily="2" charset="-122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prism dir="d"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"/>
          <p:cNvSpPr>
            <a:spLocks noChangeArrowheads="1"/>
          </p:cNvSpPr>
          <p:nvPr/>
        </p:nvSpPr>
        <p:spPr bwMode="auto">
          <a:xfrm>
            <a:off x="983908" y="97061"/>
            <a:ext cx="4448927" cy="952427"/>
          </a:xfrm>
          <a:prstGeom prst="rect">
            <a:avLst/>
          </a:prstGeom>
          <a:noFill/>
          <a:ln>
            <a:noFill/>
          </a:ln>
        </p:spPr>
        <p:txBody>
          <a:bodyPr vert="horz" anchor="ctr"/>
          <a:lstStyle>
            <a:lvl1pPr indent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4400" b="1" dirty="0">
                <a:solidFill>
                  <a:srgbClr val="1F3762"/>
                </a:solidFill>
                <a:latin typeface="+mn-lt"/>
                <a:ea typeface="+mn-ea"/>
                <a:cs typeface="+mn-ea"/>
                <a:sym typeface="+mn-lt"/>
              </a:rPr>
              <a:t>课题综述</a:t>
            </a:r>
            <a:endParaRPr lang="zh-CN" altLang="en-US" sz="4400" b="1" dirty="0">
              <a:solidFill>
                <a:srgbClr val="1F376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668161" y="1507613"/>
            <a:ext cx="8855677" cy="1171622"/>
            <a:chOff x="2954339" y="1279908"/>
            <a:chExt cx="7162269" cy="1102917"/>
          </a:xfrm>
        </p:grpSpPr>
        <p:sp>
          <p:nvSpPr>
            <p:cNvPr id="21" name="矩形 20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68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rgbClr val="1F3762"/>
                  </a:solidFill>
                  <a:cs typeface="+mn-ea"/>
                  <a:sym typeface="+mn-lt"/>
                </a:rPr>
                <a:t>中国象棋项目是一个基于计算机的两人对弈游戏，旨在提供一个可交互、具有挑战性的游戏体验。玩家可以与朋友对战或与电脑进行对弈。</a:t>
              </a:r>
              <a:endParaRPr lang="zh-CN" altLang="en-US" sz="1600" dirty="0">
                <a:solidFill>
                  <a:srgbClr val="1F3762"/>
                </a:solidFill>
                <a:cs typeface="+mn-ea"/>
                <a:sym typeface="+mn-lt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2963100" y="1279908"/>
              <a:ext cx="1294139" cy="4925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rgbClr val="1F3762"/>
                  </a:solidFill>
                  <a:cs typeface="+mn-ea"/>
                  <a:sym typeface="+mn-lt"/>
                </a:rPr>
                <a:t>选题背景</a:t>
              </a:r>
              <a:endParaRPr lang="zh-CN" altLang="en-US" sz="2800" b="1" dirty="0">
                <a:solidFill>
                  <a:srgbClr val="1F3762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3" name="流程图: 联系 4"/>
          <p:cNvSpPr/>
          <p:nvPr/>
        </p:nvSpPr>
        <p:spPr>
          <a:xfrm>
            <a:off x="4937611" y="3594520"/>
            <a:ext cx="2200276" cy="2200276"/>
          </a:xfrm>
          <a:custGeom>
            <a:avLst/>
            <a:gdLst/>
            <a:ahLst/>
            <a:cxnLst/>
            <a:rect l="l" t="t" r="r" b="b"/>
            <a:pathLst>
              <a:path w="2200276" h="2200276">
                <a:moveTo>
                  <a:pt x="1625952" y="1812044"/>
                </a:moveTo>
                <a:cubicBezTo>
                  <a:pt x="1570809" y="1817796"/>
                  <a:pt x="1523039" y="1843173"/>
                  <a:pt x="1498165" y="1879885"/>
                </a:cubicBezTo>
                <a:cubicBezTo>
                  <a:pt x="1399521" y="1808308"/>
                  <a:pt x="1235141" y="1826926"/>
                  <a:pt x="1170219" y="1917038"/>
                </a:cubicBezTo>
                <a:cubicBezTo>
                  <a:pt x="1063853" y="1871174"/>
                  <a:pt x="928460" y="1886056"/>
                  <a:pt x="844951" y="1952826"/>
                </a:cubicBezTo>
                <a:cubicBezTo>
                  <a:pt x="831501" y="1963584"/>
                  <a:pt x="819885" y="1975324"/>
                  <a:pt x="811310" y="1988530"/>
                </a:cubicBezTo>
                <a:cubicBezTo>
                  <a:pt x="901504" y="2017918"/>
                  <a:pt x="997800" y="2033589"/>
                  <a:pt x="1097756" y="2033589"/>
                </a:cubicBezTo>
                <a:cubicBezTo>
                  <a:pt x="1324177" y="2033589"/>
                  <a:pt x="1531817" y="1953179"/>
                  <a:pt x="1690941" y="1816048"/>
                </a:cubicBezTo>
                <a:cubicBezTo>
                  <a:pt x="1670265" y="1810701"/>
                  <a:pt x="1648114" y="1809730"/>
                  <a:pt x="1625952" y="1812044"/>
                </a:cubicBezTo>
                <a:close/>
                <a:moveTo>
                  <a:pt x="1406602" y="215178"/>
                </a:moveTo>
                <a:cubicBezTo>
                  <a:pt x="1396825" y="247293"/>
                  <a:pt x="1391179" y="282015"/>
                  <a:pt x="1388459" y="318250"/>
                </a:cubicBezTo>
                <a:cubicBezTo>
                  <a:pt x="1381390" y="412610"/>
                  <a:pt x="1395086" y="505650"/>
                  <a:pt x="1427566" y="581969"/>
                </a:cubicBezTo>
                <a:cubicBezTo>
                  <a:pt x="1450737" y="574645"/>
                  <a:pt x="1477093" y="580224"/>
                  <a:pt x="1496311" y="598974"/>
                </a:cubicBezTo>
                <a:cubicBezTo>
                  <a:pt x="1505005" y="581721"/>
                  <a:pt x="1521701" y="569796"/>
                  <a:pt x="1540975" y="567093"/>
                </a:cubicBezTo>
                <a:cubicBezTo>
                  <a:pt x="1562187" y="564114"/>
                  <a:pt x="1583373" y="572715"/>
                  <a:pt x="1596366" y="589593"/>
                </a:cubicBezTo>
                <a:cubicBezTo>
                  <a:pt x="1615110" y="567754"/>
                  <a:pt x="1646116" y="560583"/>
                  <a:pt x="1672727" y="571926"/>
                </a:cubicBezTo>
                <a:cubicBezTo>
                  <a:pt x="1693003" y="580567"/>
                  <a:pt x="1707543" y="598658"/>
                  <a:pt x="1711449" y="620122"/>
                </a:cubicBezTo>
                <a:cubicBezTo>
                  <a:pt x="1734886" y="626455"/>
                  <a:pt x="1753549" y="644013"/>
                  <a:pt x="1761144" y="666898"/>
                </a:cubicBezTo>
                <a:cubicBezTo>
                  <a:pt x="1766665" y="683509"/>
                  <a:pt x="1765878" y="701550"/>
                  <a:pt x="1758920" y="717619"/>
                </a:cubicBezTo>
                <a:cubicBezTo>
                  <a:pt x="1776023" y="739655"/>
                  <a:pt x="1782004" y="768221"/>
                  <a:pt x="1775169" y="795170"/>
                </a:cubicBezTo>
                <a:cubicBezTo>
                  <a:pt x="1766081" y="830996"/>
                  <a:pt x="1735998" y="857827"/>
                  <a:pt x="1699052" y="863055"/>
                </a:cubicBezTo>
                <a:cubicBezTo>
                  <a:pt x="1698876" y="885416"/>
                  <a:pt x="1688934" y="906624"/>
                  <a:pt x="1671804" y="921223"/>
                </a:cubicBezTo>
                <a:cubicBezTo>
                  <a:pt x="1645777" y="943407"/>
                  <a:pt x="1608180" y="946258"/>
                  <a:pt x="1579033" y="928266"/>
                </a:cubicBezTo>
                <a:cubicBezTo>
                  <a:pt x="1569606" y="959170"/>
                  <a:pt x="1544365" y="982795"/>
                  <a:pt x="1512736" y="990321"/>
                </a:cubicBezTo>
                <a:cubicBezTo>
                  <a:pt x="1488798" y="996016"/>
                  <a:pt x="1464189" y="991820"/>
                  <a:pt x="1444519" y="978843"/>
                </a:cubicBezTo>
                <a:cubicBezTo>
                  <a:pt x="1442089" y="1021314"/>
                  <a:pt x="1445317" y="1064372"/>
                  <a:pt x="1452968" y="1106409"/>
                </a:cubicBezTo>
                <a:cubicBezTo>
                  <a:pt x="1487392" y="1295769"/>
                  <a:pt x="1602235" y="1417618"/>
                  <a:pt x="1724542" y="1394613"/>
                </a:cubicBezTo>
                <a:cubicBezTo>
                  <a:pt x="1759883" y="1493955"/>
                  <a:pt x="1807641" y="1574509"/>
                  <a:pt x="1864433" y="1632299"/>
                </a:cubicBezTo>
                <a:cubicBezTo>
                  <a:pt x="1971441" y="1481355"/>
                  <a:pt x="2033590" y="1296813"/>
                  <a:pt x="2033590" y="1097755"/>
                </a:cubicBezTo>
                <a:cubicBezTo>
                  <a:pt x="2033590" y="689257"/>
                  <a:pt x="1771859" y="341890"/>
                  <a:pt x="1406602" y="215178"/>
                </a:cubicBezTo>
                <a:close/>
                <a:moveTo>
                  <a:pt x="886694" y="186709"/>
                </a:moveTo>
                <a:cubicBezTo>
                  <a:pt x="565053" y="260034"/>
                  <a:pt x="306945" y="499794"/>
                  <a:pt x="207238" y="810607"/>
                </a:cubicBezTo>
                <a:cubicBezTo>
                  <a:pt x="229228" y="815882"/>
                  <a:pt x="249363" y="843979"/>
                  <a:pt x="263068" y="888217"/>
                </a:cubicBezTo>
                <a:cubicBezTo>
                  <a:pt x="289639" y="811284"/>
                  <a:pt x="333590" y="786022"/>
                  <a:pt x="371312" y="825983"/>
                </a:cubicBezTo>
                <a:cubicBezTo>
                  <a:pt x="400056" y="856422"/>
                  <a:pt x="420667" y="920151"/>
                  <a:pt x="426204" y="995764"/>
                </a:cubicBezTo>
                <a:cubicBezTo>
                  <a:pt x="459427" y="1018073"/>
                  <a:pt x="485883" y="1079926"/>
                  <a:pt x="496649" y="1160542"/>
                </a:cubicBezTo>
                <a:cubicBezTo>
                  <a:pt x="504445" y="1218835"/>
                  <a:pt x="503368" y="1282127"/>
                  <a:pt x="493557" y="1338559"/>
                </a:cubicBezTo>
                <a:lnTo>
                  <a:pt x="506840" y="1383182"/>
                </a:lnTo>
                <a:cubicBezTo>
                  <a:pt x="544889" y="1485750"/>
                  <a:pt x="589723" y="1545827"/>
                  <a:pt x="612871" y="1525284"/>
                </a:cubicBezTo>
                <a:cubicBezTo>
                  <a:pt x="696561" y="1710964"/>
                  <a:pt x="776541" y="1757781"/>
                  <a:pt x="790182" y="1629108"/>
                </a:cubicBezTo>
                <a:cubicBezTo>
                  <a:pt x="845388" y="1744422"/>
                  <a:pt x="898657" y="1791680"/>
                  <a:pt x="923681" y="1747568"/>
                </a:cubicBezTo>
                <a:cubicBezTo>
                  <a:pt x="944916" y="1710130"/>
                  <a:pt x="942229" y="1612797"/>
                  <a:pt x="916620" y="1491901"/>
                </a:cubicBezTo>
                <a:cubicBezTo>
                  <a:pt x="963966" y="1552845"/>
                  <a:pt x="996000" y="1531683"/>
                  <a:pt x="995655" y="1439649"/>
                </a:cubicBezTo>
                <a:cubicBezTo>
                  <a:pt x="995483" y="1393318"/>
                  <a:pt x="987062" y="1333326"/>
                  <a:pt x="970314" y="1269740"/>
                </a:cubicBezTo>
                <a:cubicBezTo>
                  <a:pt x="964240" y="1265375"/>
                  <a:pt x="959224" y="1259743"/>
                  <a:pt x="954901" y="1253475"/>
                </a:cubicBezTo>
                <a:cubicBezTo>
                  <a:pt x="902323" y="1284127"/>
                  <a:pt x="834034" y="1266898"/>
                  <a:pt x="803520" y="1215271"/>
                </a:cubicBezTo>
                <a:cubicBezTo>
                  <a:pt x="773544" y="1218665"/>
                  <a:pt x="745397" y="1200691"/>
                  <a:pt x="736961" y="1172758"/>
                </a:cubicBezTo>
                <a:cubicBezTo>
                  <a:pt x="730849" y="1152548"/>
                  <a:pt x="736252" y="1130737"/>
                  <a:pt x="751183" y="1115371"/>
                </a:cubicBezTo>
                <a:cubicBezTo>
                  <a:pt x="729998" y="1103318"/>
                  <a:pt x="718201" y="1080188"/>
                  <a:pt x="721150" y="1056494"/>
                </a:cubicBezTo>
                <a:cubicBezTo>
                  <a:pt x="724610" y="1028752"/>
                  <a:pt x="747383" y="1007022"/>
                  <a:pt x="775997" y="1004163"/>
                </a:cubicBezTo>
                <a:cubicBezTo>
                  <a:pt x="776167" y="1003699"/>
                  <a:pt x="776352" y="1003246"/>
                  <a:pt x="776522" y="1002783"/>
                </a:cubicBezTo>
                <a:cubicBezTo>
                  <a:pt x="772679" y="975464"/>
                  <a:pt x="781641" y="947914"/>
                  <a:pt x="800953" y="927634"/>
                </a:cubicBezTo>
                <a:cubicBezTo>
                  <a:pt x="831468" y="895602"/>
                  <a:pt x="880940" y="888463"/>
                  <a:pt x="919807" y="910465"/>
                </a:cubicBezTo>
                <a:lnTo>
                  <a:pt x="940344" y="888029"/>
                </a:lnTo>
                <a:cubicBezTo>
                  <a:pt x="918530" y="796116"/>
                  <a:pt x="885631" y="705636"/>
                  <a:pt x="850360" y="636341"/>
                </a:cubicBezTo>
                <a:cubicBezTo>
                  <a:pt x="838971" y="572921"/>
                  <a:pt x="819604" y="503629"/>
                  <a:pt x="795924" y="441533"/>
                </a:cubicBezTo>
                <a:cubicBezTo>
                  <a:pt x="791889" y="430949"/>
                  <a:pt x="787787" y="420724"/>
                  <a:pt x="783089" y="411128"/>
                </a:cubicBezTo>
                <a:cubicBezTo>
                  <a:pt x="794022" y="369269"/>
                  <a:pt x="809565" y="330264"/>
                  <a:pt x="826632" y="293459"/>
                </a:cubicBezTo>
                <a:cubicBezTo>
                  <a:pt x="844924" y="254030"/>
                  <a:pt x="864500" y="218063"/>
                  <a:pt x="886694" y="186709"/>
                </a:cubicBezTo>
                <a:close/>
                <a:moveTo>
                  <a:pt x="1100138" y="0"/>
                </a:moveTo>
                <a:cubicBezTo>
                  <a:pt x="1707727" y="0"/>
                  <a:pt x="2200276" y="492549"/>
                  <a:pt x="2200276" y="1100138"/>
                </a:cubicBezTo>
                <a:cubicBezTo>
                  <a:pt x="2200276" y="1707727"/>
                  <a:pt x="1707727" y="2200276"/>
                  <a:pt x="1100138" y="2200276"/>
                </a:cubicBezTo>
                <a:cubicBezTo>
                  <a:pt x="492549" y="2200276"/>
                  <a:pt x="0" y="1707727"/>
                  <a:pt x="0" y="1100138"/>
                </a:cubicBezTo>
                <a:cubicBezTo>
                  <a:pt x="0" y="492549"/>
                  <a:pt x="492549" y="0"/>
                  <a:pt x="1100138" y="0"/>
                </a:cubicBezTo>
                <a:close/>
              </a:path>
            </a:pathLst>
          </a:custGeom>
          <a:solidFill>
            <a:srgbClr val="1F37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8" rIns="91418" bIns="45708" rtlCol="0" anchor="ctr"/>
          <a:lstStyle/>
          <a:p>
            <a:pPr algn="ctr"/>
            <a:endParaRPr lang="zh-CN" altLang="en-US">
              <a:solidFill>
                <a:srgbClr val="1F3762"/>
              </a:solidFill>
              <a:cs typeface="+mn-ea"/>
              <a:sym typeface="+mn-lt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866170" y="3429000"/>
            <a:ext cx="3355682" cy="544126"/>
            <a:chOff x="424230" y="1542494"/>
            <a:chExt cx="3355682" cy="544126"/>
          </a:xfrm>
        </p:grpSpPr>
        <p:sp>
          <p:nvSpPr>
            <p:cNvPr id="26" name="TextBox 23"/>
            <p:cNvSpPr txBox="1"/>
            <p:nvPr/>
          </p:nvSpPr>
          <p:spPr>
            <a:xfrm>
              <a:off x="424230" y="1542494"/>
              <a:ext cx="244827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400" b="1" dirty="0">
                <a:solidFill>
                  <a:srgbClr val="1F3762"/>
                </a:solidFill>
                <a:cs typeface="+mn-ea"/>
                <a:sym typeface="+mn-lt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899592" y="2086620"/>
              <a:ext cx="2880320" cy="0"/>
            </a:xfrm>
            <a:prstGeom prst="line">
              <a:avLst/>
            </a:prstGeom>
            <a:ln w="19050">
              <a:solidFill>
                <a:srgbClr val="1F3762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直接连接符 28"/>
          <p:cNvCxnSpPr/>
          <p:nvPr/>
        </p:nvCxnSpPr>
        <p:spPr>
          <a:xfrm>
            <a:off x="6805930" y="3973195"/>
            <a:ext cx="2880360" cy="0"/>
          </a:xfrm>
          <a:prstGeom prst="line">
            <a:avLst/>
          </a:prstGeom>
          <a:ln w="19050">
            <a:solidFill>
              <a:srgbClr val="1F3762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28"/>
          <p:cNvSpPr txBox="1"/>
          <p:nvPr/>
        </p:nvSpPr>
        <p:spPr>
          <a:xfrm>
            <a:off x="7382091" y="4117141"/>
            <a:ext cx="2629417" cy="369570"/>
          </a:xfrm>
          <a:prstGeom prst="rect">
            <a:avLst/>
          </a:prstGeom>
          <a:noFill/>
        </p:spPr>
        <p:txBody>
          <a:bodyPr wrap="square" lIns="91418" tIns="45708" rIns="91418" bIns="4570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1F3762"/>
                </a:solidFill>
                <a:cs typeface="+mn-ea"/>
                <a:sym typeface="+mn-lt"/>
              </a:rPr>
              <a:t>。</a:t>
            </a:r>
            <a:endParaRPr lang="en-US" altLang="zh-CN" sz="1400" dirty="0">
              <a:solidFill>
                <a:srgbClr val="1F3762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eelOff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 animBg="1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5232713" y="993549"/>
            <a:ext cx="1726574" cy="1726572"/>
            <a:chOff x="5232713" y="1001744"/>
            <a:chExt cx="1726574" cy="1726572"/>
          </a:xfrm>
        </p:grpSpPr>
        <p:sp>
          <p:nvSpPr>
            <p:cNvPr id="29" name="椭圆 28"/>
            <p:cNvSpPr/>
            <p:nvPr/>
          </p:nvSpPr>
          <p:spPr>
            <a:xfrm>
              <a:off x="5232713" y="1001744"/>
              <a:ext cx="1726574" cy="1726572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74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5258755" y="1047048"/>
              <a:ext cx="1654628" cy="165462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74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27" t="34556" r="41224" b="34420"/>
            <a:stretch>
              <a:fillRect/>
            </a:stretch>
          </p:blipFill>
          <p:spPr>
            <a:xfrm>
              <a:off x="5411054" y="1183895"/>
              <a:ext cx="1362272" cy="1362270"/>
            </a:xfrm>
            <a:prstGeom prst="rect">
              <a:avLst/>
            </a:prstGeom>
          </p:spPr>
        </p:pic>
      </p:grpSp>
      <p:grpSp>
        <p:nvGrpSpPr>
          <p:cNvPr id="23" name="组合 22"/>
          <p:cNvGrpSpPr/>
          <p:nvPr/>
        </p:nvGrpSpPr>
        <p:grpSpPr>
          <a:xfrm>
            <a:off x="4" y="969100"/>
            <a:ext cx="12191996" cy="1794132"/>
            <a:chOff x="4" y="977295"/>
            <a:chExt cx="12191996" cy="1794132"/>
          </a:xfrm>
        </p:grpSpPr>
        <p:sp>
          <p:nvSpPr>
            <p:cNvPr id="24" name="弧形 23"/>
            <p:cNvSpPr/>
            <p:nvPr/>
          </p:nvSpPr>
          <p:spPr>
            <a:xfrm rot="9181264">
              <a:off x="5198934" y="977295"/>
              <a:ext cx="1794130" cy="1794132"/>
            </a:xfrm>
            <a:prstGeom prst="arc">
              <a:avLst>
                <a:gd name="adj1" fmla="val 13988904"/>
                <a:gd name="adj2" fmla="val 76966"/>
              </a:avLst>
            </a:prstGeom>
            <a:noFill/>
            <a:ln w="38100">
              <a:solidFill>
                <a:srgbClr val="1F37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4" y="2268060"/>
              <a:ext cx="12191996" cy="5240"/>
              <a:chOff x="4" y="2268060"/>
              <a:chExt cx="12191996" cy="5240"/>
            </a:xfrm>
          </p:grpSpPr>
          <p:cxnSp>
            <p:nvCxnSpPr>
              <p:cNvPr id="26" name="直接连接符 25"/>
              <p:cNvCxnSpPr/>
              <p:nvPr/>
            </p:nvCxnSpPr>
            <p:spPr>
              <a:xfrm flipH="1">
                <a:off x="4" y="2273300"/>
                <a:ext cx="5295896" cy="0"/>
              </a:xfrm>
              <a:prstGeom prst="line">
                <a:avLst/>
              </a:prstGeom>
              <a:ln w="38100">
                <a:solidFill>
                  <a:srgbClr val="1F37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>
                <a:off x="6888480" y="2268060"/>
                <a:ext cx="5303520" cy="0"/>
              </a:xfrm>
              <a:prstGeom prst="line">
                <a:avLst/>
              </a:prstGeom>
              <a:ln w="38100">
                <a:solidFill>
                  <a:srgbClr val="1F37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矩形 1"/>
          <p:cNvSpPr>
            <a:spLocks noChangeArrowheads="1"/>
          </p:cNvSpPr>
          <p:nvPr/>
        </p:nvSpPr>
        <p:spPr bwMode="auto">
          <a:xfrm>
            <a:off x="3774000" y="3367800"/>
            <a:ext cx="4448927" cy="952427"/>
          </a:xfrm>
          <a:prstGeom prst="rect">
            <a:avLst/>
          </a:prstGeom>
          <a:noFill/>
          <a:ln>
            <a:noFill/>
          </a:ln>
        </p:spPr>
        <p:txBody>
          <a:bodyPr vert="horz" anchor="ctr"/>
          <a:lstStyle>
            <a:lvl1pPr indent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6600" b="1" dirty="0">
                <a:solidFill>
                  <a:srgbClr val="1F3762"/>
                </a:solidFill>
                <a:latin typeface="字体视界-NWE粗楷体" panose="02000500000000000000" pitchFamily="2" charset="-122"/>
                <a:ea typeface="字体视界-NWE粗楷体" panose="02000500000000000000" pitchFamily="2" charset="-122"/>
                <a:cs typeface="+mn-ea"/>
                <a:sym typeface="Calibri" panose="020F0502020204030204"/>
              </a:rPr>
              <a:t>技术要求</a:t>
            </a:r>
            <a:endParaRPr lang="zh-CN" altLang="en-US" sz="6600" b="1" dirty="0">
              <a:solidFill>
                <a:srgbClr val="1F3762"/>
              </a:solidFill>
              <a:latin typeface="字体视界-NWE粗楷体" panose="02000500000000000000" pitchFamily="2" charset="-122"/>
              <a:ea typeface="字体视界-NWE粗楷体" panose="02000500000000000000" pitchFamily="2" charset="-122"/>
              <a:cs typeface="+mn-ea"/>
              <a:sym typeface="Calibri" panose="020F0502020204030204"/>
            </a:endParaRPr>
          </a:p>
        </p:txBody>
      </p:sp>
      <p:sp>
        <p:nvSpPr>
          <p:cNvPr id="41" name="TextBox 23"/>
          <p:cNvSpPr txBox="1"/>
          <p:nvPr/>
        </p:nvSpPr>
        <p:spPr>
          <a:xfrm>
            <a:off x="4065577" y="4905788"/>
            <a:ext cx="1437640" cy="374650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rgbClr val="1F376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Calibri" panose="020F0502020204030204"/>
              </a:rPr>
              <a:t>开发语言</a:t>
            </a:r>
            <a:endParaRPr lang="en-US" altLang="zh-CN" sz="2000" dirty="0">
              <a:solidFill>
                <a:srgbClr val="1F376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Calibri" panose="020F0502020204030204"/>
            </a:endParaRPr>
          </a:p>
        </p:txBody>
      </p:sp>
      <p:sp>
        <p:nvSpPr>
          <p:cNvPr id="42" name="TextBox 24"/>
          <p:cNvSpPr txBox="1"/>
          <p:nvPr/>
        </p:nvSpPr>
        <p:spPr>
          <a:xfrm>
            <a:off x="5982627" y="4906194"/>
            <a:ext cx="1437640" cy="374650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rgbClr val="1F376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Calibri" panose="020F0502020204030204"/>
              </a:rPr>
              <a:t>开发平台</a:t>
            </a:r>
            <a:endParaRPr lang="zh-CN" altLang="en-US" sz="2000" dirty="0">
              <a:solidFill>
                <a:srgbClr val="1F376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Calibri" panose="020F0502020204030204"/>
            </a:endParaRPr>
          </a:p>
        </p:txBody>
      </p:sp>
      <p:sp>
        <p:nvSpPr>
          <p:cNvPr id="43" name="TextBox 25"/>
          <p:cNvSpPr txBox="1"/>
          <p:nvPr/>
        </p:nvSpPr>
        <p:spPr>
          <a:xfrm>
            <a:off x="4112277" y="5428889"/>
            <a:ext cx="1437640" cy="374650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rgbClr val="1F376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Calibri" panose="020F0502020204030204"/>
              </a:rPr>
              <a:t>用户界面</a:t>
            </a:r>
            <a:endParaRPr lang="zh-CN" altLang="en-US" sz="2000" dirty="0">
              <a:solidFill>
                <a:srgbClr val="1F376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Calibri" panose="020F0502020204030204"/>
            </a:endParaRPr>
          </a:p>
        </p:txBody>
      </p:sp>
      <p:sp>
        <p:nvSpPr>
          <p:cNvPr id="2" name="TextBox 24"/>
          <p:cNvSpPr txBox="1"/>
          <p:nvPr/>
        </p:nvSpPr>
        <p:spPr>
          <a:xfrm>
            <a:off x="6049937" y="5377999"/>
            <a:ext cx="1437640" cy="374650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rgbClr val="1F376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Calibri" panose="020F0502020204030204"/>
              </a:rPr>
              <a:t>游戏规则</a:t>
            </a:r>
            <a:endParaRPr lang="zh-CN" altLang="en-US" sz="2000" dirty="0">
              <a:solidFill>
                <a:srgbClr val="1F376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Calibri" panose="020F0502020204030204"/>
            </a:endParaRPr>
          </a:p>
        </p:txBody>
      </p:sp>
      <p:sp>
        <p:nvSpPr>
          <p:cNvPr id="3" name="TextBox 25"/>
          <p:cNvSpPr txBox="1"/>
          <p:nvPr/>
        </p:nvSpPr>
        <p:spPr>
          <a:xfrm>
            <a:off x="5232417" y="5866404"/>
            <a:ext cx="1437640" cy="374650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rgbClr val="1F376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Calibri" panose="020F0502020204030204"/>
              </a:rPr>
              <a:t>联机对战</a:t>
            </a:r>
            <a:endParaRPr lang="zh-CN" altLang="en-US" sz="2000" dirty="0">
              <a:solidFill>
                <a:srgbClr val="1F376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prism dir="d"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1" grpId="0"/>
      <p:bldP spid="42" grpId="0"/>
      <p:bldP spid="43" grpId="0"/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/>
          <p:cNvSpPr txBox="1"/>
          <p:nvPr/>
        </p:nvSpPr>
        <p:spPr>
          <a:xfrm>
            <a:off x="4146690" y="329556"/>
            <a:ext cx="2030730" cy="497840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r>
              <a:rPr lang="en-US" altLang="zh-CN" sz="2800" dirty="0">
                <a:solidFill>
                  <a:srgbClr val="1F3762"/>
                </a:solidFill>
                <a:cs typeface="+mn-ea"/>
                <a:sym typeface="+mn-lt"/>
              </a:rPr>
              <a:t>--</a:t>
            </a:r>
            <a:r>
              <a:rPr lang="zh-CN" altLang="en-US" sz="2800" dirty="0">
                <a:solidFill>
                  <a:srgbClr val="1F3762"/>
                </a:solidFill>
                <a:cs typeface="+mn-ea"/>
                <a:sym typeface="+mn-lt"/>
              </a:rPr>
              <a:t>开发语言</a:t>
            </a:r>
            <a:endParaRPr lang="zh-CN" altLang="en-US" sz="2800" dirty="0">
              <a:solidFill>
                <a:srgbClr val="1F3762"/>
              </a:solidFill>
              <a:cs typeface="+mn-ea"/>
              <a:sym typeface="+mn-lt"/>
            </a:endParaRPr>
          </a:p>
        </p:txBody>
      </p:sp>
      <p:sp>
        <p:nvSpPr>
          <p:cNvPr id="3" name="矩形 1"/>
          <p:cNvSpPr>
            <a:spLocks noChangeArrowheads="1"/>
          </p:cNvSpPr>
          <p:nvPr/>
        </p:nvSpPr>
        <p:spPr bwMode="auto">
          <a:xfrm>
            <a:off x="983908" y="97061"/>
            <a:ext cx="4448927" cy="952427"/>
          </a:xfrm>
          <a:prstGeom prst="rect">
            <a:avLst/>
          </a:prstGeom>
          <a:noFill/>
          <a:ln>
            <a:noFill/>
          </a:ln>
        </p:spPr>
        <p:txBody>
          <a:bodyPr vert="horz" anchor="ctr"/>
          <a:lstStyle>
            <a:lvl1pPr indent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4400" b="1" dirty="0">
                <a:solidFill>
                  <a:srgbClr val="1F3762"/>
                </a:solidFill>
                <a:latin typeface="+mn-lt"/>
                <a:ea typeface="+mn-ea"/>
                <a:cs typeface="+mn-ea"/>
                <a:sym typeface="+mn-lt"/>
              </a:rPr>
              <a:t>技术要求</a:t>
            </a:r>
            <a:endParaRPr lang="zh-CN" altLang="en-US" sz="4400" b="1" dirty="0">
              <a:solidFill>
                <a:srgbClr val="1F376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4883968" y="2192868"/>
            <a:ext cx="1981656" cy="2298721"/>
            <a:chOff x="3695446" y="710011"/>
            <a:chExt cx="1651380" cy="1915601"/>
          </a:xfrm>
        </p:grpSpPr>
        <p:sp>
          <p:nvSpPr>
            <p:cNvPr id="64" name="六边形 63"/>
            <p:cNvSpPr/>
            <p:nvPr/>
          </p:nvSpPr>
          <p:spPr>
            <a:xfrm rot="16200000">
              <a:off x="3563335" y="842122"/>
              <a:ext cx="1915601" cy="1651380"/>
            </a:xfrm>
            <a:prstGeom prst="hexag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/>
            <a:lstStyle/>
            <a:p>
              <a:endParaRPr lang="zh-CN" altLang="en-US" sz="2160">
                <a:cs typeface="+mn-ea"/>
                <a:sym typeface="+mn-lt"/>
              </a:endParaRPr>
            </a:p>
          </p:txBody>
        </p:sp>
        <p:sp>
          <p:nvSpPr>
            <p:cNvPr id="65" name="任意多边形 27"/>
            <p:cNvSpPr>
              <a:spLocks noChangeAspect="1"/>
            </p:cNvSpPr>
            <p:nvPr/>
          </p:nvSpPr>
          <p:spPr>
            <a:xfrm rot="5400000" flipV="1">
              <a:off x="4314385" y="1593172"/>
              <a:ext cx="413502" cy="1651378"/>
            </a:xfrm>
            <a:custGeom>
              <a:avLst/>
              <a:gdLst>
                <a:gd name="connsiteX0" fmla="*/ 623528 w 623528"/>
                <a:gd name="connsiteY0" fmla="*/ 1245074 h 2490148"/>
                <a:gd name="connsiteX1" fmla="*/ 991 w 623528"/>
                <a:gd name="connsiteY1" fmla="*/ 2490148 h 2490148"/>
                <a:gd name="connsiteX2" fmla="*/ 0 w 623528"/>
                <a:gd name="connsiteY2" fmla="*/ 2490148 h 2490148"/>
                <a:gd name="connsiteX3" fmla="*/ 0 w 623528"/>
                <a:gd name="connsiteY3" fmla="*/ 0 h 2490148"/>
                <a:gd name="connsiteX4" fmla="*/ 991 w 623528"/>
                <a:gd name="connsiteY4" fmla="*/ 0 h 2490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3528" h="2490148">
                  <a:moveTo>
                    <a:pt x="623528" y="1245074"/>
                  </a:moveTo>
                  <a:lnTo>
                    <a:pt x="991" y="2490148"/>
                  </a:lnTo>
                  <a:lnTo>
                    <a:pt x="0" y="2490148"/>
                  </a:lnTo>
                  <a:lnTo>
                    <a:pt x="0" y="0"/>
                  </a:lnTo>
                  <a:lnTo>
                    <a:pt x="991" y="0"/>
                  </a:lnTo>
                  <a:close/>
                </a:path>
              </a:pathLst>
            </a:custGeom>
            <a:solidFill>
              <a:srgbClr val="0D0D0D">
                <a:alpha val="20000"/>
              </a:srgbClr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noAutofit/>
            </a:bodyPr>
            <a:lstStyle/>
            <a:p>
              <a:endParaRPr lang="zh-CN" altLang="en-US" sz="2160">
                <a:cs typeface="+mn-ea"/>
                <a:sym typeface="+mn-lt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4961823" y="1759031"/>
            <a:ext cx="1824686" cy="1901728"/>
            <a:chOff x="3949237" y="843786"/>
            <a:chExt cx="1520572" cy="1584773"/>
          </a:xfrm>
        </p:grpSpPr>
        <p:sp>
          <p:nvSpPr>
            <p:cNvPr id="67" name="文本框 62"/>
            <p:cNvSpPr txBox="1"/>
            <p:nvPr/>
          </p:nvSpPr>
          <p:spPr>
            <a:xfrm>
              <a:off x="4280512" y="843786"/>
              <a:ext cx="242358" cy="559858"/>
            </a:xfrm>
            <a:prstGeom prst="rect">
              <a:avLst/>
            </a:prstGeom>
            <a:noFill/>
          </p:spPr>
          <p:txBody>
            <a:bodyPr wrap="none" lIns="82296" tIns="41148" rIns="82296" bIns="41148" rtlCol="0">
              <a:spAutoFit/>
            </a:bodyPr>
            <a:lstStyle/>
            <a:p>
              <a:endParaRPr lang="zh-CN" altLang="en-US" sz="384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8" name="文本框 76"/>
            <p:cNvSpPr txBox="1"/>
            <p:nvPr/>
          </p:nvSpPr>
          <p:spPr>
            <a:xfrm>
              <a:off x="3949237" y="1530563"/>
              <a:ext cx="1520572" cy="897996"/>
            </a:xfrm>
            <a:prstGeom prst="rect">
              <a:avLst/>
            </a:prstGeom>
            <a:noFill/>
          </p:spPr>
          <p:txBody>
            <a:bodyPr wrap="square" lIns="82296" tIns="41148" rIns="82296" bIns="41148" rtlCol="0">
              <a:spAutoFit/>
            </a:bodyPr>
            <a:lstStyle/>
            <a:p>
              <a:pPr algn="ctr"/>
              <a:r>
                <a:rPr lang="zh-CN" altLang="en-US" sz="2160" b="1" spc="360" dirty="0">
                  <a:solidFill>
                    <a:schemeClr val="bg1"/>
                  </a:solidFill>
                  <a:cs typeface="+mn-ea"/>
                  <a:sym typeface="+mn-lt"/>
                </a:rPr>
                <a:t>主要采用</a:t>
              </a:r>
              <a:r>
                <a:rPr lang="en-US" altLang="zh-CN" sz="2160" b="1" spc="360" dirty="0">
                  <a:solidFill>
                    <a:schemeClr val="bg1"/>
                  </a:solidFill>
                  <a:cs typeface="+mn-ea"/>
                  <a:sym typeface="+mn-lt"/>
                </a:rPr>
                <a:t>QML</a:t>
              </a:r>
              <a:r>
                <a:rPr lang="zh-CN" altLang="en-US" sz="2160" b="1" spc="360" dirty="0">
                  <a:solidFill>
                    <a:schemeClr val="bg1"/>
                  </a:solidFill>
                  <a:cs typeface="+mn-ea"/>
                  <a:sym typeface="+mn-lt"/>
                </a:rPr>
                <a:t>和</a:t>
              </a:r>
              <a:r>
                <a:rPr lang="en-US" altLang="zh-CN" sz="2160" b="1" spc="360" dirty="0">
                  <a:solidFill>
                    <a:schemeClr val="bg1"/>
                  </a:solidFill>
                  <a:cs typeface="+mn-ea"/>
                  <a:sym typeface="+mn-lt"/>
                </a:rPr>
                <a:t>C++</a:t>
              </a:r>
              <a:r>
                <a:rPr lang="zh-CN" altLang="en-US" sz="2160" b="1" spc="360" dirty="0">
                  <a:solidFill>
                    <a:schemeClr val="bg1"/>
                  </a:solidFill>
                  <a:cs typeface="+mn-ea"/>
                  <a:sym typeface="+mn-lt"/>
                </a:rPr>
                <a:t>交互</a:t>
              </a:r>
              <a:endParaRPr lang="zh-CN" altLang="en-US" sz="2160" b="1" spc="36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eelOff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23"/>
          <p:cNvSpPr txBox="1"/>
          <p:nvPr/>
        </p:nvSpPr>
        <p:spPr>
          <a:xfrm>
            <a:off x="4173360" y="323206"/>
            <a:ext cx="2030730" cy="497840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r>
              <a:rPr lang="en-US" altLang="zh-CN" sz="2800" dirty="0">
                <a:solidFill>
                  <a:srgbClr val="1F3762"/>
                </a:solidFill>
                <a:cs typeface="+mn-ea"/>
                <a:sym typeface="+mn-lt"/>
              </a:rPr>
              <a:t>--</a:t>
            </a:r>
            <a:r>
              <a:rPr lang="zh-CN" altLang="en-US" sz="2800" dirty="0">
                <a:solidFill>
                  <a:srgbClr val="1F3762"/>
                </a:solidFill>
                <a:cs typeface="+mn-ea"/>
                <a:sym typeface="+mn-lt"/>
              </a:rPr>
              <a:t>开发平台</a:t>
            </a:r>
            <a:endParaRPr lang="zh-CN" altLang="en-US" sz="2800" dirty="0">
              <a:solidFill>
                <a:srgbClr val="1F3762"/>
              </a:solidFill>
              <a:cs typeface="+mn-ea"/>
              <a:sym typeface="+mn-lt"/>
            </a:endParaRPr>
          </a:p>
        </p:txBody>
      </p:sp>
      <p:sp>
        <p:nvSpPr>
          <p:cNvPr id="46" name="矩形 1"/>
          <p:cNvSpPr>
            <a:spLocks noChangeArrowheads="1"/>
          </p:cNvSpPr>
          <p:nvPr/>
        </p:nvSpPr>
        <p:spPr bwMode="auto">
          <a:xfrm>
            <a:off x="983908" y="97061"/>
            <a:ext cx="4448927" cy="952427"/>
          </a:xfrm>
          <a:prstGeom prst="rect">
            <a:avLst/>
          </a:prstGeom>
          <a:noFill/>
          <a:ln>
            <a:noFill/>
          </a:ln>
        </p:spPr>
        <p:txBody>
          <a:bodyPr vert="horz" anchor="ctr"/>
          <a:lstStyle>
            <a:lvl1pPr indent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4400" b="1" dirty="0">
                <a:solidFill>
                  <a:srgbClr val="1F3762"/>
                </a:solidFill>
                <a:latin typeface="+mn-lt"/>
                <a:ea typeface="+mn-ea"/>
                <a:cs typeface="+mn-ea"/>
                <a:sym typeface="+mn-lt"/>
              </a:rPr>
              <a:t>技术要求</a:t>
            </a:r>
            <a:endParaRPr lang="zh-CN" altLang="en-US" sz="4400" b="1" dirty="0">
              <a:solidFill>
                <a:srgbClr val="1F376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188434" y="2001947"/>
            <a:ext cx="4234070" cy="3095818"/>
            <a:chOff x="-73113" y="1393414"/>
            <a:chExt cx="4832832" cy="3533614"/>
          </a:xfrm>
        </p:grpSpPr>
        <p:sp>
          <p:nvSpPr>
            <p:cNvPr id="48" name="椭圆 47"/>
            <p:cNvSpPr/>
            <p:nvPr/>
          </p:nvSpPr>
          <p:spPr>
            <a:xfrm>
              <a:off x="1226105" y="1393414"/>
              <a:ext cx="3533614" cy="3533614"/>
            </a:xfrm>
            <a:prstGeom prst="ellipse">
              <a:avLst/>
            </a:prstGeom>
            <a:solidFill>
              <a:srgbClr val="1F37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60">
                <a:cs typeface="+mn-ea"/>
                <a:sym typeface="+mn-lt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1440264" y="1634987"/>
              <a:ext cx="3105297" cy="31052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60">
                <a:cs typeface="+mn-ea"/>
                <a:sym typeface="+mn-lt"/>
              </a:endParaRPr>
            </a:p>
          </p:txBody>
        </p:sp>
        <p:sp>
          <p:nvSpPr>
            <p:cNvPr id="50" name="矩形 10"/>
            <p:cNvSpPr/>
            <p:nvPr/>
          </p:nvSpPr>
          <p:spPr>
            <a:xfrm rot="19750320">
              <a:off x="-73113" y="4113203"/>
              <a:ext cx="1761086" cy="667320"/>
            </a:xfrm>
            <a:custGeom>
              <a:avLst/>
              <a:gdLst>
                <a:gd name="connsiteX0" fmla="*/ 0 w 1745415"/>
                <a:gd name="connsiteY0" fmla="*/ 0 h 425404"/>
                <a:gd name="connsiteX1" fmla="*/ 1745415 w 1745415"/>
                <a:gd name="connsiteY1" fmla="*/ 0 h 425404"/>
                <a:gd name="connsiteX2" fmla="*/ 1745415 w 1745415"/>
                <a:gd name="connsiteY2" fmla="*/ 425404 h 425404"/>
                <a:gd name="connsiteX3" fmla="*/ 0 w 1745415"/>
                <a:gd name="connsiteY3" fmla="*/ 425404 h 425404"/>
                <a:gd name="connsiteX4" fmla="*/ 0 w 1745415"/>
                <a:gd name="connsiteY4" fmla="*/ 0 h 425404"/>
                <a:gd name="connsiteX0-1" fmla="*/ 2362 w 1745415"/>
                <a:gd name="connsiteY0-2" fmla="*/ 0 h 550333"/>
                <a:gd name="connsiteX1-3" fmla="*/ 1745415 w 1745415"/>
                <a:gd name="connsiteY1-4" fmla="*/ 124929 h 550333"/>
                <a:gd name="connsiteX2-5" fmla="*/ 1745415 w 1745415"/>
                <a:gd name="connsiteY2-6" fmla="*/ 550333 h 550333"/>
                <a:gd name="connsiteX3-7" fmla="*/ 0 w 1745415"/>
                <a:gd name="connsiteY3-8" fmla="*/ 550333 h 550333"/>
                <a:gd name="connsiteX4-9" fmla="*/ 2362 w 1745415"/>
                <a:gd name="connsiteY4-10" fmla="*/ 0 h 550333"/>
                <a:gd name="connsiteX0-11" fmla="*/ 18033 w 1761086"/>
                <a:gd name="connsiteY0-12" fmla="*/ 0 h 667320"/>
                <a:gd name="connsiteX1-13" fmla="*/ 1761086 w 1761086"/>
                <a:gd name="connsiteY1-14" fmla="*/ 124929 h 667320"/>
                <a:gd name="connsiteX2-15" fmla="*/ 1761086 w 1761086"/>
                <a:gd name="connsiteY2-16" fmla="*/ 550333 h 667320"/>
                <a:gd name="connsiteX3-17" fmla="*/ 0 w 1761086"/>
                <a:gd name="connsiteY3-18" fmla="*/ 667320 h 667320"/>
                <a:gd name="connsiteX4-19" fmla="*/ 18033 w 1761086"/>
                <a:gd name="connsiteY4-20" fmla="*/ 0 h 66732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61086" h="667320">
                  <a:moveTo>
                    <a:pt x="18033" y="0"/>
                  </a:moveTo>
                  <a:lnTo>
                    <a:pt x="1761086" y="124929"/>
                  </a:lnTo>
                  <a:lnTo>
                    <a:pt x="1761086" y="550333"/>
                  </a:lnTo>
                  <a:lnTo>
                    <a:pt x="0" y="667320"/>
                  </a:lnTo>
                  <a:cubicBezTo>
                    <a:pt x="787" y="483876"/>
                    <a:pt x="17246" y="183444"/>
                    <a:pt x="18033" y="0"/>
                  </a:cubicBezTo>
                  <a:close/>
                </a:path>
              </a:pathLst>
            </a:custGeom>
            <a:solidFill>
              <a:srgbClr val="1F37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60">
                <a:cs typeface="+mn-ea"/>
                <a:sym typeface="+mn-lt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914025" y="1615237"/>
            <a:ext cx="4406503" cy="700282"/>
            <a:chOff x="3587021" y="1346031"/>
            <a:chExt cx="3672086" cy="583568"/>
          </a:xfrm>
        </p:grpSpPr>
        <p:grpSp>
          <p:nvGrpSpPr>
            <p:cNvPr id="52" name="组合 51"/>
            <p:cNvGrpSpPr/>
            <p:nvPr/>
          </p:nvGrpSpPr>
          <p:grpSpPr>
            <a:xfrm>
              <a:off x="4420480" y="1346031"/>
              <a:ext cx="583568" cy="583568"/>
              <a:chOff x="4820276" y="1417340"/>
              <a:chExt cx="792088" cy="792088"/>
            </a:xfrm>
          </p:grpSpPr>
          <p:sp>
            <p:nvSpPr>
              <p:cNvPr id="54" name="椭圆 53"/>
              <p:cNvSpPr/>
              <p:nvPr/>
            </p:nvSpPr>
            <p:spPr>
              <a:xfrm>
                <a:off x="4820276" y="1417340"/>
                <a:ext cx="792088" cy="792088"/>
              </a:xfrm>
              <a:prstGeom prst="ellipse">
                <a:avLst/>
              </a:prstGeom>
              <a:solidFill>
                <a:srgbClr val="1F37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360" b="1">
                  <a:solidFill>
                    <a:srgbClr val="1F3762"/>
                  </a:solidFill>
                  <a:cs typeface="+mn-ea"/>
                  <a:sym typeface="+mn-lt"/>
                </a:endParaRPr>
              </a:p>
            </p:txBody>
          </p:sp>
          <p:pic>
            <p:nvPicPr>
              <p:cNvPr id="55" name="组合 52"/>
              <p:cNvPicPr>
                <a:picLocks noChangeArrowheads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53874" y="1561356"/>
                <a:ext cx="324892" cy="43735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3" name="TextBox 8"/>
            <p:cNvSpPr txBox="1"/>
            <p:nvPr/>
          </p:nvSpPr>
          <p:spPr>
            <a:xfrm>
              <a:off x="3587021" y="1478640"/>
              <a:ext cx="3672086" cy="2973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1440" dirty="0">
                  <a:solidFill>
                    <a:srgbClr val="1F3762"/>
                  </a:solidFill>
                  <a:cs typeface="+mn-ea"/>
                  <a:sym typeface="+mn-lt"/>
                </a:rPr>
                <a:t>		Felgo3</a:t>
              </a:r>
              <a:endParaRPr lang="en-US" altLang="zh-CN" sz="1440" dirty="0">
                <a:solidFill>
                  <a:srgbClr val="1F376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5954816" y="3749669"/>
            <a:ext cx="5279604" cy="694160"/>
            <a:chOff x="4420480" y="2355844"/>
            <a:chExt cx="4399670" cy="578466"/>
          </a:xfrm>
        </p:grpSpPr>
        <p:grpSp>
          <p:nvGrpSpPr>
            <p:cNvPr id="57" name="组合 56"/>
            <p:cNvGrpSpPr/>
            <p:nvPr/>
          </p:nvGrpSpPr>
          <p:grpSpPr>
            <a:xfrm>
              <a:off x="4420480" y="2355844"/>
              <a:ext cx="583568" cy="578466"/>
              <a:chOff x="4820276" y="2329061"/>
              <a:chExt cx="792088" cy="785164"/>
            </a:xfrm>
          </p:grpSpPr>
          <p:sp>
            <p:nvSpPr>
              <p:cNvPr id="59" name="椭圆 58"/>
              <p:cNvSpPr/>
              <p:nvPr/>
            </p:nvSpPr>
            <p:spPr>
              <a:xfrm>
                <a:off x="4820276" y="2329061"/>
                <a:ext cx="792088" cy="785164"/>
              </a:xfrm>
              <a:prstGeom prst="ellipse">
                <a:avLst/>
              </a:prstGeom>
              <a:solidFill>
                <a:srgbClr val="1F37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60" dirty="0">
                  <a:solidFill>
                    <a:srgbClr val="1F376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0" name="Freeform 536"/>
              <p:cNvSpPr/>
              <p:nvPr/>
            </p:nvSpPr>
            <p:spPr bwMode="auto">
              <a:xfrm>
                <a:off x="4961544" y="2546459"/>
                <a:ext cx="509553" cy="311041"/>
              </a:xfrm>
              <a:custGeom>
                <a:avLst/>
                <a:gdLst>
                  <a:gd name="T0" fmla="*/ 535 w 684"/>
                  <a:gd name="T1" fmla="*/ 120 h 418"/>
                  <a:gd name="T2" fmla="*/ 528 w 684"/>
                  <a:gd name="T3" fmla="*/ 121 h 418"/>
                  <a:gd name="T4" fmla="*/ 367 w 684"/>
                  <a:gd name="T5" fmla="*/ 0 h 418"/>
                  <a:gd name="T6" fmla="*/ 208 w 684"/>
                  <a:gd name="T7" fmla="*/ 114 h 418"/>
                  <a:gd name="T8" fmla="*/ 167 w 684"/>
                  <a:gd name="T9" fmla="*/ 101 h 418"/>
                  <a:gd name="T10" fmla="*/ 96 w 684"/>
                  <a:gd name="T11" fmla="*/ 171 h 418"/>
                  <a:gd name="T12" fmla="*/ 0 w 684"/>
                  <a:gd name="T13" fmla="*/ 293 h 418"/>
                  <a:gd name="T14" fmla="*/ 125 w 684"/>
                  <a:gd name="T15" fmla="*/ 418 h 418"/>
                  <a:gd name="T16" fmla="*/ 128 w 684"/>
                  <a:gd name="T17" fmla="*/ 418 h 418"/>
                  <a:gd name="T18" fmla="*/ 131 w 684"/>
                  <a:gd name="T19" fmla="*/ 418 h 418"/>
                  <a:gd name="T20" fmla="*/ 535 w 684"/>
                  <a:gd name="T21" fmla="*/ 418 h 418"/>
                  <a:gd name="T22" fmla="*/ 684 w 684"/>
                  <a:gd name="T23" fmla="*/ 269 h 418"/>
                  <a:gd name="T24" fmla="*/ 535 w 684"/>
                  <a:gd name="T25" fmla="*/ 120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84" h="418">
                    <a:moveTo>
                      <a:pt x="535" y="120"/>
                    </a:moveTo>
                    <a:cubicBezTo>
                      <a:pt x="533" y="120"/>
                      <a:pt x="531" y="121"/>
                      <a:pt x="528" y="121"/>
                    </a:cubicBezTo>
                    <a:cubicBezTo>
                      <a:pt x="508" y="51"/>
                      <a:pt x="443" y="0"/>
                      <a:pt x="367" y="0"/>
                    </a:cubicBezTo>
                    <a:cubicBezTo>
                      <a:pt x="293" y="0"/>
                      <a:pt x="230" y="48"/>
                      <a:pt x="208" y="114"/>
                    </a:cubicBezTo>
                    <a:cubicBezTo>
                      <a:pt x="196" y="106"/>
                      <a:pt x="182" y="101"/>
                      <a:pt x="167" y="101"/>
                    </a:cubicBezTo>
                    <a:cubicBezTo>
                      <a:pt x="128" y="101"/>
                      <a:pt x="96" y="132"/>
                      <a:pt x="96" y="171"/>
                    </a:cubicBezTo>
                    <a:cubicBezTo>
                      <a:pt x="41" y="185"/>
                      <a:pt x="0" y="234"/>
                      <a:pt x="0" y="293"/>
                    </a:cubicBezTo>
                    <a:cubicBezTo>
                      <a:pt x="0" y="362"/>
                      <a:pt x="56" y="418"/>
                      <a:pt x="125" y="418"/>
                    </a:cubicBezTo>
                    <a:cubicBezTo>
                      <a:pt x="126" y="418"/>
                      <a:pt x="126" y="418"/>
                      <a:pt x="128" y="418"/>
                    </a:cubicBezTo>
                    <a:cubicBezTo>
                      <a:pt x="129" y="418"/>
                      <a:pt x="130" y="418"/>
                      <a:pt x="131" y="418"/>
                    </a:cubicBezTo>
                    <a:lnTo>
                      <a:pt x="535" y="418"/>
                    </a:lnTo>
                    <a:cubicBezTo>
                      <a:pt x="618" y="418"/>
                      <a:pt x="684" y="351"/>
                      <a:pt x="684" y="269"/>
                    </a:cubicBezTo>
                    <a:cubicBezTo>
                      <a:pt x="684" y="187"/>
                      <a:pt x="618" y="120"/>
                      <a:pt x="535" y="12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 sz="2160">
                  <a:solidFill>
                    <a:srgbClr val="1F3762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58" name="TextBox 13"/>
            <p:cNvSpPr txBox="1"/>
            <p:nvPr/>
          </p:nvSpPr>
          <p:spPr>
            <a:xfrm>
              <a:off x="5148064" y="2448123"/>
              <a:ext cx="3672086" cy="2973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1440" dirty="0">
                  <a:solidFill>
                    <a:srgbClr val="1F3762"/>
                  </a:solidFill>
                  <a:cs typeface="+mn-ea"/>
                  <a:sym typeface="+mn-lt"/>
                </a:rPr>
                <a:t>QtCreater</a:t>
              </a:r>
              <a:endParaRPr lang="en-US" altLang="zh-CN" sz="1440" dirty="0">
                <a:solidFill>
                  <a:srgbClr val="1F3762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1" name="矩形 70"/>
          <p:cNvSpPr/>
          <p:nvPr/>
        </p:nvSpPr>
        <p:spPr>
          <a:xfrm>
            <a:off x="2639802" y="3187972"/>
            <a:ext cx="2765107" cy="640715"/>
          </a:xfrm>
          <a:prstGeom prst="rect">
            <a:avLst/>
          </a:prstGeom>
        </p:spPr>
        <p:txBody>
          <a:bodyPr wrap="square" lIns="109702" tIns="54850" rIns="109702" bIns="5485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80" dirty="0">
                <a:solidFill>
                  <a:srgbClr val="1F3762"/>
                </a:solidFill>
                <a:cs typeface="+mn-ea"/>
                <a:sym typeface="+mn-lt"/>
              </a:rPr>
              <a:t>开发平台</a:t>
            </a:r>
            <a:endParaRPr lang="zh-CN" altLang="en-US" sz="2880" dirty="0">
              <a:solidFill>
                <a:srgbClr val="1F3762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6000">
        <p15:prstTrans prst="peelOff"/>
      </p:transition>
    </mc:Choice>
    <mc:Fallback>
      <p:transition spd="slow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7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23"/>
          <p:cNvSpPr txBox="1"/>
          <p:nvPr/>
        </p:nvSpPr>
        <p:spPr>
          <a:xfrm>
            <a:off x="4173360" y="323206"/>
            <a:ext cx="2741930" cy="497840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r>
              <a:rPr lang="en-US" altLang="zh-CN" sz="2800" dirty="0">
                <a:solidFill>
                  <a:srgbClr val="1F3762"/>
                </a:solidFill>
                <a:cs typeface="+mn-ea"/>
                <a:sym typeface="+mn-lt"/>
              </a:rPr>
              <a:t>--</a:t>
            </a:r>
            <a:r>
              <a:rPr lang="zh-CN" altLang="en-US" sz="2800" dirty="0">
                <a:solidFill>
                  <a:srgbClr val="1F3762"/>
                </a:solidFill>
                <a:cs typeface="+mn-ea"/>
                <a:sym typeface="+mn-lt"/>
              </a:rPr>
              <a:t>主要用户界面</a:t>
            </a:r>
            <a:endParaRPr lang="zh-CN" altLang="en-US" sz="2800" dirty="0">
              <a:solidFill>
                <a:srgbClr val="1F3762"/>
              </a:solidFill>
              <a:cs typeface="+mn-ea"/>
              <a:sym typeface="+mn-lt"/>
            </a:endParaRPr>
          </a:p>
        </p:txBody>
      </p:sp>
      <p:sp>
        <p:nvSpPr>
          <p:cNvPr id="46" name="矩形 1"/>
          <p:cNvSpPr>
            <a:spLocks noChangeArrowheads="1"/>
          </p:cNvSpPr>
          <p:nvPr/>
        </p:nvSpPr>
        <p:spPr bwMode="auto">
          <a:xfrm>
            <a:off x="983908" y="97061"/>
            <a:ext cx="4448927" cy="952427"/>
          </a:xfrm>
          <a:prstGeom prst="rect">
            <a:avLst/>
          </a:prstGeom>
          <a:noFill/>
          <a:ln>
            <a:noFill/>
          </a:ln>
        </p:spPr>
        <p:txBody>
          <a:bodyPr vert="horz" anchor="ctr"/>
          <a:lstStyle>
            <a:lvl1pPr indent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4400" b="1" dirty="0">
                <a:solidFill>
                  <a:srgbClr val="1F3762"/>
                </a:solidFill>
                <a:latin typeface="+mn-lt"/>
                <a:ea typeface="+mn-ea"/>
                <a:cs typeface="+mn-ea"/>
                <a:sym typeface="+mn-lt"/>
              </a:rPr>
              <a:t>技术要求</a:t>
            </a:r>
            <a:endParaRPr lang="zh-CN" altLang="en-US" sz="4400" b="1" dirty="0">
              <a:solidFill>
                <a:srgbClr val="1F376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22" name="Freeform 1461"/>
          <p:cNvSpPr>
            <a:spLocks noEditPoints="1" noChangeArrowheads="1"/>
          </p:cNvSpPr>
          <p:nvPr/>
        </p:nvSpPr>
        <p:spPr bwMode="auto">
          <a:xfrm rot="2258341">
            <a:off x="1271905" y="1075055"/>
            <a:ext cx="1304925" cy="1388110"/>
          </a:xfrm>
          <a:custGeom>
            <a:avLst/>
            <a:gdLst>
              <a:gd name="T0" fmla="*/ 1119 w 1607"/>
              <a:gd name="T1" fmla="*/ 1722 h 1722"/>
              <a:gd name="T2" fmla="*/ 1117 w 1607"/>
              <a:gd name="T3" fmla="*/ 1721 h 1722"/>
              <a:gd name="T4" fmla="*/ 1192 w 1607"/>
              <a:gd name="T5" fmla="*/ 1394 h 1722"/>
              <a:gd name="T6" fmla="*/ 1003 w 1607"/>
              <a:gd name="T7" fmla="*/ 1158 h 1722"/>
              <a:gd name="T8" fmla="*/ 808 w 1607"/>
              <a:gd name="T9" fmla="*/ 1147 h 1722"/>
              <a:gd name="T10" fmla="*/ 351 w 1607"/>
              <a:gd name="T11" fmla="*/ 1224 h 1722"/>
              <a:gd name="T12" fmla="*/ 342 w 1607"/>
              <a:gd name="T13" fmla="*/ 1215 h 1722"/>
              <a:gd name="T14" fmla="*/ 225 w 1607"/>
              <a:gd name="T15" fmla="*/ 1067 h 1722"/>
              <a:gd name="T16" fmla="*/ 233 w 1607"/>
              <a:gd name="T17" fmla="*/ 994 h 1722"/>
              <a:gd name="T18" fmla="*/ 411 w 1607"/>
              <a:gd name="T19" fmla="*/ 852 h 1722"/>
              <a:gd name="T20" fmla="*/ 347 w 1607"/>
              <a:gd name="T21" fmla="*/ 776 h 1722"/>
              <a:gd name="T22" fmla="*/ 343 w 1607"/>
              <a:gd name="T23" fmla="*/ 772 h 1722"/>
              <a:gd name="T24" fmla="*/ 853 w 1607"/>
              <a:gd name="T25" fmla="*/ 366 h 1722"/>
              <a:gd name="T26" fmla="*/ 856 w 1607"/>
              <a:gd name="T27" fmla="*/ 370 h 1722"/>
              <a:gd name="T28" fmla="*/ 915 w 1607"/>
              <a:gd name="T29" fmla="*/ 449 h 1722"/>
              <a:gd name="T30" fmla="*/ 1094 w 1607"/>
              <a:gd name="T31" fmla="*/ 307 h 1722"/>
              <a:gd name="T32" fmla="*/ 1167 w 1607"/>
              <a:gd name="T33" fmla="*/ 315 h 1722"/>
              <a:gd name="T34" fmla="*/ 1285 w 1607"/>
              <a:gd name="T35" fmla="*/ 463 h 1722"/>
              <a:gd name="T36" fmla="*/ 1291 w 1607"/>
              <a:gd name="T37" fmla="*/ 473 h 1722"/>
              <a:gd name="T38" fmla="*/ 1116 w 1607"/>
              <a:gd name="T39" fmla="*/ 901 h 1722"/>
              <a:gd name="T40" fmla="*/ 1079 w 1607"/>
              <a:gd name="T41" fmla="*/ 1097 h 1722"/>
              <a:gd name="T42" fmla="*/ 1271 w 1607"/>
              <a:gd name="T43" fmla="*/ 1334 h 1722"/>
              <a:gd name="T44" fmla="*/ 1606 w 1607"/>
              <a:gd name="T45" fmla="*/ 1331 h 1722"/>
              <a:gd name="T46" fmla="*/ 1607 w 1607"/>
              <a:gd name="T47" fmla="*/ 1332 h 1722"/>
              <a:gd name="T48" fmla="*/ 1119 w 1607"/>
              <a:gd name="T49" fmla="*/ 1722 h 1722"/>
              <a:gd name="T50" fmla="*/ 484 w 1607"/>
              <a:gd name="T51" fmla="*/ 927 h 1722"/>
              <a:gd name="T52" fmla="*/ 339 w 1607"/>
              <a:gd name="T53" fmla="*/ 1043 h 1722"/>
              <a:gd name="T54" fmla="*/ 418 w 1607"/>
              <a:gd name="T55" fmla="*/ 1143 h 1722"/>
              <a:gd name="T56" fmla="*/ 698 w 1607"/>
              <a:gd name="T57" fmla="*/ 1093 h 1722"/>
              <a:gd name="T58" fmla="*/ 484 w 1607"/>
              <a:gd name="T59" fmla="*/ 927 h 1722"/>
              <a:gd name="T60" fmla="*/ 1087 w 1607"/>
              <a:gd name="T61" fmla="*/ 782 h 1722"/>
              <a:gd name="T62" fmla="*/ 1198 w 1607"/>
              <a:gd name="T63" fmla="*/ 521 h 1722"/>
              <a:gd name="T64" fmla="*/ 1118 w 1607"/>
              <a:gd name="T65" fmla="*/ 421 h 1722"/>
              <a:gd name="T66" fmla="*/ 973 w 1607"/>
              <a:gd name="T67" fmla="*/ 537 h 1722"/>
              <a:gd name="T68" fmla="*/ 1087 w 1607"/>
              <a:gd name="T69" fmla="*/ 782 h 1722"/>
              <a:gd name="T70" fmla="*/ 460 w 1607"/>
              <a:gd name="T71" fmla="*/ 438 h 1722"/>
              <a:gd name="T72" fmla="*/ 334 w 1607"/>
              <a:gd name="T73" fmla="*/ 279 h 1722"/>
              <a:gd name="T74" fmla="*/ 378 w 1607"/>
              <a:gd name="T75" fmla="*/ 244 h 1722"/>
              <a:gd name="T76" fmla="*/ 504 w 1607"/>
              <a:gd name="T77" fmla="*/ 402 h 1722"/>
              <a:gd name="T78" fmla="*/ 460 w 1607"/>
              <a:gd name="T79" fmla="*/ 438 h 1722"/>
              <a:gd name="T80" fmla="*/ 201 w 1607"/>
              <a:gd name="T81" fmla="*/ 834 h 1722"/>
              <a:gd name="T82" fmla="*/ 0 w 1607"/>
              <a:gd name="T83" fmla="*/ 811 h 1722"/>
              <a:gd name="T84" fmla="*/ 6 w 1607"/>
              <a:gd name="T85" fmla="*/ 755 h 1722"/>
              <a:gd name="T86" fmla="*/ 208 w 1607"/>
              <a:gd name="T87" fmla="*/ 778 h 1722"/>
              <a:gd name="T88" fmla="*/ 201 w 1607"/>
              <a:gd name="T89" fmla="*/ 834 h 1722"/>
              <a:gd name="T90" fmla="*/ 967 w 1607"/>
              <a:gd name="T91" fmla="*/ 208 h 1722"/>
              <a:gd name="T92" fmla="*/ 911 w 1607"/>
              <a:gd name="T93" fmla="*/ 201 h 1722"/>
              <a:gd name="T94" fmla="*/ 934 w 1607"/>
              <a:gd name="T95" fmla="*/ 0 h 1722"/>
              <a:gd name="T96" fmla="*/ 990 w 1607"/>
              <a:gd name="T97" fmla="*/ 6 h 1722"/>
              <a:gd name="T98" fmla="*/ 967 w 1607"/>
              <a:gd name="T99" fmla="*/ 208 h 1722"/>
              <a:gd name="T100" fmla="*/ 289 w 1607"/>
              <a:gd name="T101" fmla="*/ 607 h 1722"/>
              <a:gd name="T102" fmla="*/ 172 w 1607"/>
              <a:gd name="T103" fmla="*/ 544 h 1722"/>
              <a:gd name="T104" fmla="*/ 199 w 1607"/>
              <a:gd name="T105" fmla="*/ 495 h 1722"/>
              <a:gd name="T106" fmla="*/ 316 w 1607"/>
              <a:gd name="T107" fmla="*/ 557 h 1722"/>
              <a:gd name="T108" fmla="*/ 289 w 1607"/>
              <a:gd name="T109" fmla="*/ 607 h 1722"/>
              <a:gd name="T110" fmla="*/ 666 w 1607"/>
              <a:gd name="T111" fmla="*/ 277 h 1722"/>
              <a:gd name="T112" fmla="*/ 631 w 1607"/>
              <a:gd name="T113" fmla="*/ 150 h 1722"/>
              <a:gd name="T114" fmla="*/ 685 w 1607"/>
              <a:gd name="T115" fmla="*/ 135 h 1722"/>
              <a:gd name="T116" fmla="*/ 720 w 1607"/>
              <a:gd name="T117" fmla="*/ 263 h 1722"/>
              <a:gd name="T118" fmla="*/ 666 w 1607"/>
              <a:gd name="T119" fmla="*/ 277 h 1722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607"/>
              <a:gd name="T181" fmla="*/ 0 h 1722"/>
              <a:gd name="T182" fmla="*/ 1607 w 1607"/>
              <a:gd name="T183" fmla="*/ 1722 h 1722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607" h="1722">
                <a:moveTo>
                  <a:pt x="1119" y="1722"/>
                </a:moveTo>
                <a:cubicBezTo>
                  <a:pt x="1118" y="1722"/>
                  <a:pt x="1118" y="1721"/>
                  <a:pt x="1117" y="1721"/>
                </a:cubicBezTo>
                <a:cubicBezTo>
                  <a:pt x="1056" y="1643"/>
                  <a:pt x="1102" y="1497"/>
                  <a:pt x="1192" y="1394"/>
                </a:cubicBezTo>
                <a:cubicBezTo>
                  <a:pt x="1187" y="1390"/>
                  <a:pt x="1003" y="1158"/>
                  <a:pt x="1003" y="1158"/>
                </a:cubicBezTo>
                <a:cubicBezTo>
                  <a:pt x="954" y="1165"/>
                  <a:pt x="870" y="1171"/>
                  <a:pt x="808" y="1147"/>
                </a:cubicBezTo>
                <a:cubicBezTo>
                  <a:pt x="514" y="1344"/>
                  <a:pt x="358" y="1229"/>
                  <a:pt x="351" y="1224"/>
                </a:cubicBezTo>
                <a:cubicBezTo>
                  <a:pt x="348" y="1221"/>
                  <a:pt x="345" y="1218"/>
                  <a:pt x="342" y="1215"/>
                </a:cubicBezTo>
                <a:cubicBezTo>
                  <a:pt x="225" y="1067"/>
                  <a:pt x="225" y="1067"/>
                  <a:pt x="225" y="1067"/>
                </a:cubicBezTo>
                <a:cubicBezTo>
                  <a:pt x="207" y="1045"/>
                  <a:pt x="210" y="1012"/>
                  <a:pt x="233" y="994"/>
                </a:cubicBezTo>
                <a:cubicBezTo>
                  <a:pt x="411" y="852"/>
                  <a:pt x="411" y="852"/>
                  <a:pt x="411" y="852"/>
                </a:cubicBezTo>
                <a:cubicBezTo>
                  <a:pt x="389" y="828"/>
                  <a:pt x="368" y="802"/>
                  <a:pt x="347" y="776"/>
                </a:cubicBezTo>
                <a:cubicBezTo>
                  <a:pt x="346" y="775"/>
                  <a:pt x="344" y="773"/>
                  <a:pt x="343" y="772"/>
                </a:cubicBezTo>
                <a:cubicBezTo>
                  <a:pt x="853" y="366"/>
                  <a:pt x="853" y="366"/>
                  <a:pt x="853" y="366"/>
                </a:cubicBezTo>
                <a:cubicBezTo>
                  <a:pt x="854" y="367"/>
                  <a:pt x="855" y="368"/>
                  <a:pt x="856" y="370"/>
                </a:cubicBezTo>
                <a:cubicBezTo>
                  <a:pt x="877" y="396"/>
                  <a:pt x="897" y="422"/>
                  <a:pt x="915" y="449"/>
                </a:cubicBezTo>
                <a:cubicBezTo>
                  <a:pt x="1094" y="307"/>
                  <a:pt x="1094" y="307"/>
                  <a:pt x="1094" y="307"/>
                </a:cubicBezTo>
                <a:cubicBezTo>
                  <a:pt x="1116" y="289"/>
                  <a:pt x="1149" y="292"/>
                  <a:pt x="1167" y="315"/>
                </a:cubicBezTo>
                <a:cubicBezTo>
                  <a:pt x="1285" y="463"/>
                  <a:pt x="1285" y="463"/>
                  <a:pt x="1285" y="463"/>
                </a:cubicBezTo>
                <a:cubicBezTo>
                  <a:pt x="1287" y="466"/>
                  <a:pt x="1290" y="470"/>
                  <a:pt x="1291" y="473"/>
                </a:cubicBezTo>
                <a:cubicBezTo>
                  <a:pt x="1295" y="481"/>
                  <a:pt x="1373" y="659"/>
                  <a:pt x="1116" y="901"/>
                </a:cubicBezTo>
                <a:cubicBezTo>
                  <a:pt x="1125" y="967"/>
                  <a:pt x="1097" y="1052"/>
                  <a:pt x="1079" y="1097"/>
                </a:cubicBezTo>
                <a:cubicBezTo>
                  <a:pt x="1079" y="1097"/>
                  <a:pt x="1268" y="1328"/>
                  <a:pt x="1271" y="1334"/>
                </a:cubicBezTo>
                <a:cubicBezTo>
                  <a:pt x="1391" y="1269"/>
                  <a:pt x="1544" y="1253"/>
                  <a:pt x="1606" y="1331"/>
                </a:cubicBezTo>
                <a:cubicBezTo>
                  <a:pt x="1607" y="1331"/>
                  <a:pt x="1607" y="1331"/>
                  <a:pt x="1607" y="1332"/>
                </a:cubicBezTo>
                <a:cubicBezTo>
                  <a:pt x="1119" y="1722"/>
                  <a:pt x="1119" y="1722"/>
                  <a:pt x="1119" y="1722"/>
                </a:cubicBezTo>
                <a:close/>
                <a:moveTo>
                  <a:pt x="484" y="927"/>
                </a:moveTo>
                <a:cubicBezTo>
                  <a:pt x="339" y="1043"/>
                  <a:pt x="339" y="1043"/>
                  <a:pt x="339" y="1043"/>
                </a:cubicBezTo>
                <a:cubicBezTo>
                  <a:pt x="418" y="1143"/>
                  <a:pt x="418" y="1143"/>
                  <a:pt x="418" y="1143"/>
                </a:cubicBezTo>
                <a:cubicBezTo>
                  <a:pt x="438" y="1153"/>
                  <a:pt x="530" y="1189"/>
                  <a:pt x="698" y="1093"/>
                </a:cubicBezTo>
                <a:cubicBezTo>
                  <a:pt x="628" y="1052"/>
                  <a:pt x="555" y="995"/>
                  <a:pt x="484" y="927"/>
                </a:cubicBezTo>
                <a:close/>
                <a:moveTo>
                  <a:pt x="1087" y="782"/>
                </a:moveTo>
                <a:cubicBezTo>
                  <a:pt x="1218" y="639"/>
                  <a:pt x="1203" y="543"/>
                  <a:pt x="1198" y="521"/>
                </a:cubicBezTo>
                <a:cubicBezTo>
                  <a:pt x="1118" y="421"/>
                  <a:pt x="1118" y="421"/>
                  <a:pt x="1118" y="421"/>
                </a:cubicBezTo>
                <a:cubicBezTo>
                  <a:pt x="973" y="537"/>
                  <a:pt x="973" y="537"/>
                  <a:pt x="973" y="537"/>
                </a:cubicBezTo>
                <a:cubicBezTo>
                  <a:pt x="1024" y="621"/>
                  <a:pt x="1062" y="705"/>
                  <a:pt x="1087" y="782"/>
                </a:cubicBezTo>
                <a:close/>
                <a:moveTo>
                  <a:pt x="460" y="438"/>
                </a:moveTo>
                <a:cubicBezTo>
                  <a:pt x="334" y="279"/>
                  <a:pt x="334" y="279"/>
                  <a:pt x="334" y="279"/>
                </a:cubicBezTo>
                <a:cubicBezTo>
                  <a:pt x="378" y="244"/>
                  <a:pt x="378" y="244"/>
                  <a:pt x="378" y="244"/>
                </a:cubicBezTo>
                <a:cubicBezTo>
                  <a:pt x="504" y="402"/>
                  <a:pt x="504" y="402"/>
                  <a:pt x="504" y="402"/>
                </a:cubicBezTo>
                <a:cubicBezTo>
                  <a:pt x="460" y="438"/>
                  <a:pt x="460" y="438"/>
                  <a:pt x="460" y="438"/>
                </a:cubicBezTo>
                <a:close/>
                <a:moveTo>
                  <a:pt x="201" y="834"/>
                </a:moveTo>
                <a:cubicBezTo>
                  <a:pt x="0" y="811"/>
                  <a:pt x="0" y="811"/>
                  <a:pt x="0" y="811"/>
                </a:cubicBezTo>
                <a:cubicBezTo>
                  <a:pt x="6" y="755"/>
                  <a:pt x="6" y="755"/>
                  <a:pt x="6" y="755"/>
                </a:cubicBezTo>
                <a:cubicBezTo>
                  <a:pt x="208" y="778"/>
                  <a:pt x="208" y="778"/>
                  <a:pt x="208" y="778"/>
                </a:cubicBezTo>
                <a:cubicBezTo>
                  <a:pt x="201" y="834"/>
                  <a:pt x="201" y="834"/>
                  <a:pt x="201" y="834"/>
                </a:cubicBezTo>
                <a:close/>
                <a:moveTo>
                  <a:pt x="967" y="208"/>
                </a:moveTo>
                <a:cubicBezTo>
                  <a:pt x="911" y="201"/>
                  <a:pt x="911" y="201"/>
                  <a:pt x="911" y="201"/>
                </a:cubicBezTo>
                <a:cubicBezTo>
                  <a:pt x="934" y="0"/>
                  <a:pt x="934" y="0"/>
                  <a:pt x="934" y="0"/>
                </a:cubicBezTo>
                <a:cubicBezTo>
                  <a:pt x="990" y="6"/>
                  <a:pt x="990" y="6"/>
                  <a:pt x="990" y="6"/>
                </a:cubicBezTo>
                <a:cubicBezTo>
                  <a:pt x="967" y="208"/>
                  <a:pt x="967" y="208"/>
                  <a:pt x="967" y="208"/>
                </a:cubicBezTo>
                <a:close/>
                <a:moveTo>
                  <a:pt x="289" y="607"/>
                </a:moveTo>
                <a:cubicBezTo>
                  <a:pt x="172" y="544"/>
                  <a:pt x="172" y="544"/>
                  <a:pt x="172" y="544"/>
                </a:cubicBezTo>
                <a:cubicBezTo>
                  <a:pt x="199" y="495"/>
                  <a:pt x="199" y="495"/>
                  <a:pt x="199" y="495"/>
                </a:cubicBezTo>
                <a:cubicBezTo>
                  <a:pt x="316" y="557"/>
                  <a:pt x="316" y="557"/>
                  <a:pt x="316" y="557"/>
                </a:cubicBezTo>
                <a:cubicBezTo>
                  <a:pt x="289" y="607"/>
                  <a:pt x="289" y="607"/>
                  <a:pt x="289" y="607"/>
                </a:cubicBezTo>
                <a:close/>
                <a:moveTo>
                  <a:pt x="666" y="277"/>
                </a:moveTo>
                <a:cubicBezTo>
                  <a:pt x="631" y="150"/>
                  <a:pt x="631" y="150"/>
                  <a:pt x="631" y="150"/>
                </a:cubicBezTo>
                <a:cubicBezTo>
                  <a:pt x="685" y="135"/>
                  <a:pt x="685" y="135"/>
                  <a:pt x="685" y="135"/>
                </a:cubicBezTo>
                <a:cubicBezTo>
                  <a:pt x="720" y="263"/>
                  <a:pt x="720" y="263"/>
                  <a:pt x="720" y="263"/>
                </a:cubicBezTo>
                <a:cubicBezTo>
                  <a:pt x="666" y="277"/>
                  <a:pt x="666" y="277"/>
                  <a:pt x="666" y="277"/>
                </a:cubicBezTo>
                <a:close/>
              </a:path>
            </a:pathLst>
          </a:custGeom>
          <a:solidFill>
            <a:srgbClr val="1F3762"/>
          </a:solidFill>
          <a:ln>
            <a:noFill/>
          </a:ln>
        </p:spPr>
        <p:txBody>
          <a:bodyPr lIns="109702" tIns="54850" rIns="109702" bIns="54850"/>
          <a:lstStyle/>
          <a:p>
            <a:endParaRPr lang="zh-CN" altLang="zh-CN" sz="216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523" name="Freeform 1461"/>
          <p:cNvSpPr>
            <a:spLocks noEditPoints="1" noChangeArrowheads="1"/>
          </p:cNvSpPr>
          <p:nvPr/>
        </p:nvSpPr>
        <p:spPr bwMode="auto">
          <a:xfrm rot="2258341">
            <a:off x="8218805" y="1007745"/>
            <a:ext cx="1243965" cy="1327150"/>
          </a:xfrm>
          <a:custGeom>
            <a:avLst/>
            <a:gdLst>
              <a:gd name="T0" fmla="*/ 1119 w 1607"/>
              <a:gd name="T1" fmla="*/ 1722 h 1722"/>
              <a:gd name="T2" fmla="*/ 1117 w 1607"/>
              <a:gd name="T3" fmla="*/ 1721 h 1722"/>
              <a:gd name="T4" fmla="*/ 1192 w 1607"/>
              <a:gd name="T5" fmla="*/ 1394 h 1722"/>
              <a:gd name="T6" fmla="*/ 1003 w 1607"/>
              <a:gd name="T7" fmla="*/ 1158 h 1722"/>
              <a:gd name="T8" fmla="*/ 808 w 1607"/>
              <a:gd name="T9" fmla="*/ 1147 h 1722"/>
              <a:gd name="T10" fmla="*/ 351 w 1607"/>
              <a:gd name="T11" fmla="*/ 1224 h 1722"/>
              <a:gd name="T12" fmla="*/ 342 w 1607"/>
              <a:gd name="T13" fmla="*/ 1215 h 1722"/>
              <a:gd name="T14" fmla="*/ 225 w 1607"/>
              <a:gd name="T15" fmla="*/ 1067 h 1722"/>
              <a:gd name="T16" fmla="*/ 233 w 1607"/>
              <a:gd name="T17" fmla="*/ 994 h 1722"/>
              <a:gd name="T18" fmla="*/ 411 w 1607"/>
              <a:gd name="T19" fmla="*/ 852 h 1722"/>
              <a:gd name="T20" fmla="*/ 347 w 1607"/>
              <a:gd name="T21" fmla="*/ 776 h 1722"/>
              <a:gd name="T22" fmla="*/ 343 w 1607"/>
              <a:gd name="T23" fmla="*/ 772 h 1722"/>
              <a:gd name="T24" fmla="*/ 853 w 1607"/>
              <a:gd name="T25" fmla="*/ 366 h 1722"/>
              <a:gd name="T26" fmla="*/ 856 w 1607"/>
              <a:gd name="T27" fmla="*/ 370 h 1722"/>
              <a:gd name="T28" fmla="*/ 915 w 1607"/>
              <a:gd name="T29" fmla="*/ 449 h 1722"/>
              <a:gd name="T30" fmla="*/ 1094 w 1607"/>
              <a:gd name="T31" fmla="*/ 307 h 1722"/>
              <a:gd name="T32" fmla="*/ 1167 w 1607"/>
              <a:gd name="T33" fmla="*/ 315 h 1722"/>
              <a:gd name="T34" fmla="*/ 1285 w 1607"/>
              <a:gd name="T35" fmla="*/ 463 h 1722"/>
              <a:gd name="T36" fmla="*/ 1291 w 1607"/>
              <a:gd name="T37" fmla="*/ 473 h 1722"/>
              <a:gd name="T38" fmla="*/ 1116 w 1607"/>
              <a:gd name="T39" fmla="*/ 901 h 1722"/>
              <a:gd name="T40" fmla="*/ 1079 w 1607"/>
              <a:gd name="T41" fmla="*/ 1097 h 1722"/>
              <a:gd name="T42" fmla="*/ 1271 w 1607"/>
              <a:gd name="T43" fmla="*/ 1334 h 1722"/>
              <a:gd name="T44" fmla="*/ 1606 w 1607"/>
              <a:gd name="T45" fmla="*/ 1331 h 1722"/>
              <a:gd name="T46" fmla="*/ 1607 w 1607"/>
              <a:gd name="T47" fmla="*/ 1332 h 1722"/>
              <a:gd name="T48" fmla="*/ 1119 w 1607"/>
              <a:gd name="T49" fmla="*/ 1722 h 1722"/>
              <a:gd name="T50" fmla="*/ 484 w 1607"/>
              <a:gd name="T51" fmla="*/ 927 h 1722"/>
              <a:gd name="T52" fmla="*/ 339 w 1607"/>
              <a:gd name="T53" fmla="*/ 1043 h 1722"/>
              <a:gd name="T54" fmla="*/ 418 w 1607"/>
              <a:gd name="T55" fmla="*/ 1143 h 1722"/>
              <a:gd name="T56" fmla="*/ 698 w 1607"/>
              <a:gd name="T57" fmla="*/ 1093 h 1722"/>
              <a:gd name="T58" fmla="*/ 484 w 1607"/>
              <a:gd name="T59" fmla="*/ 927 h 1722"/>
              <a:gd name="T60" fmla="*/ 1087 w 1607"/>
              <a:gd name="T61" fmla="*/ 782 h 1722"/>
              <a:gd name="T62" fmla="*/ 1198 w 1607"/>
              <a:gd name="T63" fmla="*/ 521 h 1722"/>
              <a:gd name="T64" fmla="*/ 1118 w 1607"/>
              <a:gd name="T65" fmla="*/ 421 h 1722"/>
              <a:gd name="T66" fmla="*/ 973 w 1607"/>
              <a:gd name="T67" fmla="*/ 537 h 1722"/>
              <a:gd name="T68" fmla="*/ 1087 w 1607"/>
              <a:gd name="T69" fmla="*/ 782 h 1722"/>
              <a:gd name="T70" fmla="*/ 460 w 1607"/>
              <a:gd name="T71" fmla="*/ 438 h 1722"/>
              <a:gd name="T72" fmla="*/ 334 w 1607"/>
              <a:gd name="T73" fmla="*/ 279 h 1722"/>
              <a:gd name="T74" fmla="*/ 378 w 1607"/>
              <a:gd name="T75" fmla="*/ 244 h 1722"/>
              <a:gd name="T76" fmla="*/ 504 w 1607"/>
              <a:gd name="T77" fmla="*/ 402 h 1722"/>
              <a:gd name="T78" fmla="*/ 460 w 1607"/>
              <a:gd name="T79" fmla="*/ 438 h 1722"/>
              <a:gd name="T80" fmla="*/ 201 w 1607"/>
              <a:gd name="T81" fmla="*/ 834 h 1722"/>
              <a:gd name="T82" fmla="*/ 0 w 1607"/>
              <a:gd name="T83" fmla="*/ 811 h 1722"/>
              <a:gd name="T84" fmla="*/ 6 w 1607"/>
              <a:gd name="T85" fmla="*/ 755 h 1722"/>
              <a:gd name="T86" fmla="*/ 208 w 1607"/>
              <a:gd name="T87" fmla="*/ 778 h 1722"/>
              <a:gd name="T88" fmla="*/ 201 w 1607"/>
              <a:gd name="T89" fmla="*/ 834 h 1722"/>
              <a:gd name="T90" fmla="*/ 967 w 1607"/>
              <a:gd name="T91" fmla="*/ 208 h 1722"/>
              <a:gd name="T92" fmla="*/ 911 w 1607"/>
              <a:gd name="T93" fmla="*/ 201 h 1722"/>
              <a:gd name="T94" fmla="*/ 934 w 1607"/>
              <a:gd name="T95" fmla="*/ 0 h 1722"/>
              <a:gd name="T96" fmla="*/ 990 w 1607"/>
              <a:gd name="T97" fmla="*/ 6 h 1722"/>
              <a:gd name="T98" fmla="*/ 967 w 1607"/>
              <a:gd name="T99" fmla="*/ 208 h 1722"/>
              <a:gd name="T100" fmla="*/ 289 w 1607"/>
              <a:gd name="T101" fmla="*/ 607 h 1722"/>
              <a:gd name="T102" fmla="*/ 172 w 1607"/>
              <a:gd name="T103" fmla="*/ 544 h 1722"/>
              <a:gd name="T104" fmla="*/ 199 w 1607"/>
              <a:gd name="T105" fmla="*/ 495 h 1722"/>
              <a:gd name="T106" fmla="*/ 316 w 1607"/>
              <a:gd name="T107" fmla="*/ 557 h 1722"/>
              <a:gd name="T108" fmla="*/ 289 w 1607"/>
              <a:gd name="T109" fmla="*/ 607 h 1722"/>
              <a:gd name="T110" fmla="*/ 666 w 1607"/>
              <a:gd name="T111" fmla="*/ 277 h 1722"/>
              <a:gd name="T112" fmla="*/ 631 w 1607"/>
              <a:gd name="T113" fmla="*/ 150 h 1722"/>
              <a:gd name="T114" fmla="*/ 685 w 1607"/>
              <a:gd name="T115" fmla="*/ 135 h 1722"/>
              <a:gd name="T116" fmla="*/ 720 w 1607"/>
              <a:gd name="T117" fmla="*/ 263 h 1722"/>
              <a:gd name="T118" fmla="*/ 666 w 1607"/>
              <a:gd name="T119" fmla="*/ 277 h 1722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607"/>
              <a:gd name="T181" fmla="*/ 0 h 1722"/>
              <a:gd name="T182" fmla="*/ 1607 w 1607"/>
              <a:gd name="T183" fmla="*/ 1722 h 1722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607" h="1722">
                <a:moveTo>
                  <a:pt x="1119" y="1722"/>
                </a:moveTo>
                <a:cubicBezTo>
                  <a:pt x="1118" y="1722"/>
                  <a:pt x="1118" y="1721"/>
                  <a:pt x="1117" y="1721"/>
                </a:cubicBezTo>
                <a:cubicBezTo>
                  <a:pt x="1056" y="1643"/>
                  <a:pt x="1102" y="1497"/>
                  <a:pt x="1192" y="1394"/>
                </a:cubicBezTo>
                <a:cubicBezTo>
                  <a:pt x="1187" y="1390"/>
                  <a:pt x="1003" y="1158"/>
                  <a:pt x="1003" y="1158"/>
                </a:cubicBezTo>
                <a:cubicBezTo>
                  <a:pt x="954" y="1165"/>
                  <a:pt x="870" y="1171"/>
                  <a:pt x="808" y="1147"/>
                </a:cubicBezTo>
                <a:cubicBezTo>
                  <a:pt x="514" y="1344"/>
                  <a:pt x="358" y="1229"/>
                  <a:pt x="351" y="1224"/>
                </a:cubicBezTo>
                <a:cubicBezTo>
                  <a:pt x="348" y="1221"/>
                  <a:pt x="345" y="1218"/>
                  <a:pt x="342" y="1215"/>
                </a:cubicBezTo>
                <a:cubicBezTo>
                  <a:pt x="225" y="1067"/>
                  <a:pt x="225" y="1067"/>
                  <a:pt x="225" y="1067"/>
                </a:cubicBezTo>
                <a:cubicBezTo>
                  <a:pt x="207" y="1045"/>
                  <a:pt x="210" y="1012"/>
                  <a:pt x="233" y="994"/>
                </a:cubicBezTo>
                <a:cubicBezTo>
                  <a:pt x="411" y="852"/>
                  <a:pt x="411" y="852"/>
                  <a:pt x="411" y="852"/>
                </a:cubicBezTo>
                <a:cubicBezTo>
                  <a:pt x="389" y="828"/>
                  <a:pt x="368" y="802"/>
                  <a:pt x="347" y="776"/>
                </a:cubicBezTo>
                <a:cubicBezTo>
                  <a:pt x="346" y="775"/>
                  <a:pt x="344" y="773"/>
                  <a:pt x="343" y="772"/>
                </a:cubicBezTo>
                <a:cubicBezTo>
                  <a:pt x="853" y="366"/>
                  <a:pt x="853" y="366"/>
                  <a:pt x="853" y="366"/>
                </a:cubicBezTo>
                <a:cubicBezTo>
                  <a:pt x="854" y="367"/>
                  <a:pt x="855" y="368"/>
                  <a:pt x="856" y="370"/>
                </a:cubicBezTo>
                <a:cubicBezTo>
                  <a:pt x="877" y="396"/>
                  <a:pt x="897" y="422"/>
                  <a:pt x="915" y="449"/>
                </a:cubicBezTo>
                <a:cubicBezTo>
                  <a:pt x="1094" y="307"/>
                  <a:pt x="1094" y="307"/>
                  <a:pt x="1094" y="307"/>
                </a:cubicBezTo>
                <a:cubicBezTo>
                  <a:pt x="1116" y="289"/>
                  <a:pt x="1149" y="292"/>
                  <a:pt x="1167" y="315"/>
                </a:cubicBezTo>
                <a:cubicBezTo>
                  <a:pt x="1285" y="463"/>
                  <a:pt x="1285" y="463"/>
                  <a:pt x="1285" y="463"/>
                </a:cubicBezTo>
                <a:cubicBezTo>
                  <a:pt x="1287" y="466"/>
                  <a:pt x="1290" y="470"/>
                  <a:pt x="1291" y="473"/>
                </a:cubicBezTo>
                <a:cubicBezTo>
                  <a:pt x="1295" y="481"/>
                  <a:pt x="1373" y="659"/>
                  <a:pt x="1116" y="901"/>
                </a:cubicBezTo>
                <a:cubicBezTo>
                  <a:pt x="1125" y="967"/>
                  <a:pt x="1097" y="1052"/>
                  <a:pt x="1079" y="1097"/>
                </a:cubicBezTo>
                <a:cubicBezTo>
                  <a:pt x="1079" y="1097"/>
                  <a:pt x="1268" y="1328"/>
                  <a:pt x="1271" y="1334"/>
                </a:cubicBezTo>
                <a:cubicBezTo>
                  <a:pt x="1391" y="1269"/>
                  <a:pt x="1544" y="1253"/>
                  <a:pt x="1606" y="1331"/>
                </a:cubicBezTo>
                <a:cubicBezTo>
                  <a:pt x="1607" y="1331"/>
                  <a:pt x="1607" y="1331"/>
                  <a:pt x="1607" y="1332"/>
                </a:cubicBezTo>
                <a:cubicBezTo>
                  <a:pt x="1119" y="1722"/>
                  <a:pt x="1119" y="1722"/>
                  <a:pt x="1119" y="1722"/>
                </a:cubicBezTo>
                <a:close/>
                <a:moveTo>
                  <a:pt x="484" y="927"/>
                </a:moveTo>
                <a:cubicBezTo>
                  <a:pt x="339" y="1043"/>
                  <a:pt x="339" y="1043"/>
                  <a:pt x="339" y="1043"/>
                </a:cubicBezTo>
                <a:cubicBezTo>
                  <a:pt x="418" y="1143"/>
                  <a:pt x="418" y="1143"/>
                  <a:pt x="418" y="1143"/>
                </a:cubicBezTo>
                <a:cubicBezTo>
                  <a:pt x="438" y="1153"/>
                  <a:pt x="530" y="1189"/>
                  <a:pt x="698" y="1093"/>
                </a:cubicBezTo>
                <a:cubicBezTo>
                  <a:pt x="628" y="1052"/>
                  <a:pt x="555" y="995"/>
                  <a:pt x="484" y="927"/>
                </a:cubicBezTo>
                <a:close/>
                <a:moveTo>
                  <a:pt x="1087" y="782"/>
                </a:moveTo>
                <a:cubicBezTo>
                  <a:pt x="1218" y="639"/>
                  <a:pt x="1203" y="543"/>
                  <a:pt x="1198" y="521"/>
                </a:cubicBezTo>
                <a:cubicBezTo>
                  <a:pt x="1118" y="421"/>
                  <a:pt x="1118" y="421"/>
                  <a:pt x="1118" y="421"/>
                </a:cubicBezTo>
                <a:cubicBezTo>
                  <a:pt x="973" y="537"/>
                  <a:pt x="973" y="537"/>
                  <a:pt x="973" y="537"/>
                </a:cubicBezTo>
                <a:cubicBezTo>
                  <a:pt x="1024" y="621"/>
                  <a:pt x="1062" y="705"/>
                  <a:pt x="1087" y="782"/>
                </a:cubicBezTo>
                <a:close/>
                <a:moveTo>
                  <a:pt x="460" y="438"/>
                </a:moveTo>
                <a:cubicBezTo>
                  <a:pt x="334" y="279"/>
                  <a:pt x="334" y="279"/>
                  <a:pt x="334" y="279"/>
                </a:cubicBezTo>
                <a:cubicBezTo>
                  <a:pt x="378" y="244"/>
                  <a:pt x="378" y="244"/>
                  <a:pt x="378" y="244"/>
                </a:cubicBezTo>
                <a:cubicBezTo>
                  <a:pt x="504" y="402"/>
                  <a:pt x="504" y="402"/>
                  <a:pt x="504" y="402"/>
                </a:cubicBezTo>
                <a:cubicBezTo>
                  <a:pt x="460" y="438"/>
                  <a:pt x="460" y="438"/>
                  <a:pt x="460" y="438"/>
                </a:cubicBezTo>
                <a:close/>
                <a:moveTo>
                  <a:pt x="201" y="834"/>
                </a:moveTo>
                <a:cubicBezTo>
                  <a:pt x="0" y="811"/>
                  <a:pt x="0" y="811"/>
                  <a:pt x="0" y="811"/>
                </a:cubicBezTo>
                <a:cubicBezTo>
                  <a:pt x="6" y="755"/>
                  <a:pt x="6" y="755"/>
                  <a:pt x="6" y="755"/>
                </a:cubicBezTo>
                <a:cubicBezTo>
                  <a:pt x="208" y="778"/>
                  <a:pt x="208" y="778"/>
                  <a:pt x="208" y="778"/>
                </a:cubicBezTo>
                <a:cubicBezTo>
                  <a:pt x="201" y="834"/>
                  <a:pt x="201" y="834"/>
                  <a:pt x="201" y="834"/>
                </a:cubicBezTo>
                <a:close/>
                <a:moveTo>
                  <a:pt x="967" y="208"/>
                </a:moveTo>
                <a:cubicBezTo>
                  <a:pt x="911" y="201"/>
                  <a:pt x="911" y="201"/>
                  <a:pt x="911" y="201"/>
                </a:cubicBezTo>
                <a:cubicBezTo>
                  <a:pt x="934" y="0"/>
                  <a:pt x="934" y="0"/>
                  <a:pt x="934" y="0"/>
                </a:cubicBezTo>
                <a:cubicBezTo>
                  <a:pt x="990" y="6"/>
                  <a:pt x="990" y="6"/>
                  <a:pt x="990" y="6"/>
                </a:cubicBezTo>
                <a:cubicBezTo>
                  <a:pt x="967" y="208"/>
                  <a:pt x="967" y="208"/>
                  <a:pt x="967" y="208"/>
                </a:cubicBezTo>
                <a:close/>
                <a:moveTo>
                  <a:pt x="289" y="607"/>
                </a:moveTo>
                <a:cubicBezTo>
                  <a:pt x="172" y="544"/>
                  <a:pt x="172" y="544"/>
                  <a:pt x="172" y="544"/>
                </a:cubicBezTo>
                <a:cubicBezTo>
                  <a:pt x="199" y="495"/>
                  <a:pt x="199" y="495"/>
                  <a:pt x="199" y="495"/>
                </a:cubicBezTo>
                <a:cubicBezTo>
                  <a:pt x="316" y="557"/>
                  <a:pt x="316" y="557"/>
                  <a:pt x="316" y="557"/>
                </a:cubicBezTo>
                <a:cubicBezTo>
                  <a:pt x="289" y="607"/>
                  <a:pt x="289" y="607"/>
                  <a:pt x="289" y="607"/>
                </a:cubicBezTo>
                <a:close/>
                <a:moveTo>
                  <a:pt x="666" y="277"/>
                </a:moveTo>
                <a:cubicBezTo>
                  <a:pt x="631" y="150"/>
                  <a:pt x="631" y="150"/>
                  <a:pt x="631" y="150"/>
                </a:cubicBezTo>
                <a:cubicBezTo>
                  <a:pt x="685" y="135"/>
                  <a:pt x="685" y="135"/>
                  <a:pt x="685" y="135"/>
                </a:cubicBezTo>
                <a:cubicBezTo>
                  <a:pt x="720" y="263"/>
                  <a:pt x="720" y="263"/>
                  <a:pt x="720" y="263"/>
                </a:cubicBezTo>
                <a:cubicBezTo>
                  <a:pt x="666" y="277"/>
                  <a:pt x="666" y="277"/>
                  <a:pt x="666" y="277"/>
                </a:cubicBezTo>
                <a:close/>
              </a:path>
            </a:pathLst>
          </a:custGeom>
          <a:solidFill>
            <a:srgbClr val="1F3762"/>
          </a:solidFill>
          <a:ln>
            <a:noFill/>
          </a:ln>
        </p:spPr>
        <p:txBody>
          <a:bodyPr lIns="109702" tIns="54850" rIns="109702" bIns="54850"/>
          <a:lstStyle/>
          <a:p>
            <a:endParaRPr lang="zh-CN" altLang="zh-CN" sz="216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524" name="Freeform 1461"/>
          <p:cNvSpPr>
            <a:spLocks noEditPoints="1" noChangeArrowheads="1"/>
          </p:cNvSpPr>
          <p:nvPr/>
        </p:nvSpPr>
        <p:spPr bwMode="auto">
          <a:xfrm rot="2258341">
            <a:off x="4986655" y="951230"/>
            <a:ext cx="1339215" cy="1440180"/>
          </a:xfrm>
          <a:custGeom>
            <a:avLst/>
            <a:gdLst>
              <a:gd name="T0" fmla="*/ 1119 w 1607"/>
              <a:gd name="T1" fmla="*/ 1722 h 1722"/>
              <a:gd name="T2" fmla="*/ 1117 w 1607"/>
              <a:gd name="T3" fmla="*/ 1721 h 1722"/>
              <a:gd name="T4" fmla="*/ 1192 w 1607"/>
              <a:gd name="T5" fmla="*/ 1394 h 1722"/>
              <a:gd name="T6" fmla="*/ 1003 w 1607"/>
              <a:gd name="T7" fmla="*/ 1158 h 1722"/>
              <a:gd name="T8" fmla="*/ 808 w 1607"/>
              <a:gd name="T9" fmla="*/ 1147 h 1722"/>
              <a:gd name="T10" fmla="*/ 351 w 1607"/>
              <a:gd name="T11" fmla="*/ 1224 h 1722"/>
              <a:gd name="T12" fmla="*/ 342 w 1607"/>
              <a:gd name="T13" fmla="*/ 1215 h 1722"/>
              <a:gd name="T14" fmla="*/ 225 w 1607"/>
              <a:gd name="T15" fmla="*/ 1067 h 1722"/>
              <a:gd name="T16" fmla="*/ 233 w 1607"/>
              <a:gd name="T17" fmla="*/ 994 h 1722"/>
              <a:gd name="T18" fmla="*/ 411 w 1607"/>
              <a:gd name="T19" fmla="*/ 852 h 1722"/>
              <a:gd name="T20" fmla="*/ 347 w 1607"/>
              <a:gd name="T21" fmla="*/ 776 h 1722"/>
              <a:gd name="T22" fmla="*/ 343 w 1607"/>
              <a:gd name="T23" fmla="*/ 772 h 1722"/>
              <a:gd name="T24" fmla="*/ 853 w 1607"/>
              <a:gd name="T25" fmla="*/ 366 h 1722"/>
              <a:gd name="T26" fmla="*/ 856 w 1607"/>
              <a:gd name="T27" fmla="*/ 370 h 1722"/>
              <a:gd name="T28" fmla="*/ 915 w 1607"/>
              <a:gd name="T29" fmla="*/ 449 h 1722"/>
              <a:gd name="T30" fmla="*/ 1094 w 1607"/>
              <a:gd name="T31" fmla="*/ 307 h 1722"/>
              <a:gd name="T32" fmla="*/ 1167 w 1607"/>
              <a:gd name="T33" fmla="*/ 315 h 1722"/>
              <a:gd name="T34" fmla="*/ 1285 w 1607"/>
              <a:gd name="T35" fmla="*/ 463 h 1722"/>
              <a:gd name="T36" fmla="*/ 1291 w 1607"/>
              <a:gd name="T37" fmla="*/ 473 h 1722"/>
              <a:gd name="T38" fmla="*/ 1116 w 1607"/>
              <a:gd name="T39" fmla="*/ 901 h 1722"/>
              <a:gd name="T40" fmla="*/ 1079 w 1607"/>
              <a:gd name="T41" fmla="*/ 1097 h 1722"/>
              <a:gd name="T42" fmla="*/ 1271 w 1607"/>
              <a:gd name="T43" fmla="*/ 1334 h 1722"/>
              <a:gd name="T44" fmla="*/ 1606 w 1607"/>
              <a:gd name="T45" fmla="*/ 1331 h 1722"/>
              <a:gd name="T46" fmla="*/ 1607 w 1607"/>
              <a:gd name="T47" fmla="*/ 1332 h 1722"/>
              <a:gd name="T48" fmla="*/ 1119 w 1607"/>
              <a:gd name="T49" fmla="*/ 1722 h 1722"/>
              <a:gd name="T50" fmla="*/ 484 w 1607"/>
              <a:gd name="T51" fmla="*/ 927 h 1722"/>
              <a:gd name="T52" fmla="*/ 339 w 1607"/>
              <a:gd name="T53" fmla="*/ 1043 h 1722"/>
              <a:gd name="T54" fmla="*/ 418 w 1607"/>
              <a:gd name="T55" fmla="*/ 1143 h 1722"/>
              <a:gd name="T56" fmla="*/ 698 w 1607"/>
              <a:gd name="T57" fmla="*/ 1093 h 1722"/>
              <a:gd name="T58" fmla="*/ 484 w 1607"/>
              <a:gd name="T59" fmla="*/ 927 h 1722"/>
              <a:gd name="T60" fmla="*/ 1087 w 1607"/>
              <a:gd name="T61" fmla="*/ 782 h 1722"/>
              <a:gd name="T62" fmla="*/ 1198 w 1607"/>
              <a:gd name="T63" fmla="*/ 521 h 1722"/>
              <a:gd name="T64" fmla="*/ 1118 w 1607"/>
              <a:gd name="T65" fmla="*/ 421 h 1722"/>
              <a:gd name="T66" fmla="*/ 973 w 1607"/>
              <a:gd name="T67" fmla="*/ 537 h 1722"/>
              <a:gd name="T68" fmla="*/ 1087 w 1607"/>
              <a:gd name="T69" fmla="*/ 782 h 1722"/>
              <a:gd name="T70" fmla="*/ 460 w 1607"/>
              <a:gd name="T71" fmla="*/ 438 h 1722"/>
              <a:gd name="T72" fmla="*/ 334 w 1607"/>
              <a:gd name="T73" fmla="*/ 279 h 1722"/>
              <a:gd name="T74" fmla="*/ 378 w 1607"/>
              <a:gd name="T75" fmla="*/ 244 h 1722"/>
              <a:gd name="T76" fmla="*/ 504 w 1607"/>
              <a:gd name="T77" fmla="*/ 402 h 1722"/>
              <a:gd name="T78" fmla="*/ 460 w 1607"/>
              <a:gd name="T79" fmla="*/ 438 h 1722"/>
              <a:gd name="T80" fmla="*/ 201 w 1607"/>
              <a:gd name="T81" fmla="*/ 834 h 1722"/>
              <a:gd name="T82" fmla="*/ 0 w 1607"/>
              <a:gd name="T83" fmla="*/ 811 h 1722"/>
              <a:gd name="T84" fmla="*/ 6 w 1607"/>
              <a:gd name="T85" fmla="*/ 755 h 1722"/>
              <a:gd name="T86" fmla="*/ 208 w 1607"/>
              <a:gd name="T87" fmla="*/ 778 h 1722"/>
              <a:gd name="T88" fmla="*/ 201 w 1607"/>
              <a:gd name="T89" fmla="*/ 834 h 1722"/>
              <a:gd name="T90" fmla="*/ 967 w 1607"/>
              <a:gd name="T91" fmla="*/ 208 h 1722"/>
              <a:gd name="T92" fmla="*/ 911 w 1607"/>
              <a:gd name="T93" fmla="*/ 201 h 1722"/>
              <a:gd name="T94" fmla="*/ 934 w 1607"/>
              <a:gd name="T95" fmla="*/ 0 h 1722"/>
              <a:gd name="T96" fmla="*/ 990 w 1607"/>
              <a:gd name="T97" fmla="*/ 6 h 1722"/>
              <a:gd name="T98" fmla="*/ 967 w 1607"/>
              <a:gd name="T99" fmla="*/ 208 h 1722"/>
              <a:gd name="T100" fmla="*/ 289 w 1607"/>
              <a:gd name="T101" fmla="*/ 607 h 1722"/>
              <a:gd name="T102" fmla="*/ 172 w 1607"/>
              <a:gd name="T103" fmla="*/ 544 h 1722"/>
              <a:gd name="T104" fmla="*/ 199 w 1607"/>
              <a:gd name="T105" fmla="*/ 495 h 1722"/>
              <a:gd name="T106" fmla="*/ 316 w 1607"/>
              <a:gd name="T107" fmla="*/ 557 h 1722"/>
              <a:gd name="T108" fmla="*/ 289 w 1607"/>
              <a:gd name="T109" fmla="*/ 607 h 1722"/>
              <a:gd name="T110" fmla="*/ 666 w 1607"/>
              <a:gd name="T111" fmla="*/ 277 h 1722"/>
              <a:gd name="T112" fmla="*/ 631 w 1607"/>
              <a:gd name="T113" fmla="*/ 150 h 1722"/>
              <a:gd name="T114" fmla="*/ 685 w 1607"/>
              <a:gd name="T115" fmla="*/ 135 h 1722"/>
              <a:gd name="T116" fmla="*/ 720 w 1607"/>
              <a:gd name="T117" fmla="*/ 263 h 1722"/>
              <a:gd name="T118" fmla="*/ 666 w 1607"/>
              <a:gd name="T119" fmla="*/ 277 h 1722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607"/>
              <a:gd name="T181" fmla="*/ 0 h 1722"/>
              <a:gd name="T182" fmla="*/ 1607 w 1607"/>
              <a:gd name="T183" fmla="*/ 1722 h 1722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607" h="1722">
                <a:moveTo>
                  <a:pt x="1119" y="1722"/>
                </a:moveTo>
                <a:cubicBezTo>
                  <a:pt x="1118" y="1722"/>
                  <a:pt x="1118" y="1721"/>
                  <a:pt x="1117" y="1721"/>
                </a:cubicBezTo>
                <a:cubicBezTo>
                  <a:pt x="1056" y="1643"/>
                  <a:pt x="1102" y="1497"/>
                  <a:pt x="1192" y="1394"/>
                </a:cubicBezTo>
                <a:cubicBezTo>
                  <a:pt x="1187" y="1390"/>
                  <a:pt x="1003" y="1158"/>
                  <a:pt x="1003" y="1158"/>
                </a:cubicBezTo>
                <a:cubicBezTo>
                  <a:pt x="954" y="1165"/>
                  <a:pt x="870" y="1171"/>
                  <a:pt x="808" y="1147"/>
                </a:cubicBezTo>
                <a:cubicBezTo>
                  <a:pt x="514" y="1344"/>
                  <a:pt x="358" y="1229"/>
                  <a:pt x="351" y="1224"/>
                </a:cubicBezTo>
                <a:cubicBezTo>
                  <a:pt x="348" y="1221"/>
                  <a:pt x="345" y="1218"/>
                  <a:pt x="342" y="1215"/>
                </a:cubicBezTo>
                <a:cubicBezTo>
                  <a:pt x="225" y="1067"/>
                  <a:pt x="225" y="1067"/>
                  <a:pt x="225" y="1067"/>
                </a:cubicBezTo>
                <a:cubicBezTo>
                  <a:pt x="207" y="1045"/>
                  <a:pt x="210" y="1012"/>
                  <a:pt x="233" y="994"/>
                </a:cubicBezTo>
                <a:cubicBezTo>
                  <a:pt x="411" y="852"/>
                  <a:pt x="411" y="852"/>
                  <a:pt x="411" y="852"/>
                </a:cubicBezTo>
                <a:cubicBezTo>
                  <a:pt x="389" y="828"/>
                  <a:pt x="368" y="802"/>
                  <a:pt x="347" y="776"/>
                </a:cubicBezTo>
                <a:cubicBezTo>
                  <a:pt x="346" y="775"/>
                  <a:pt x="344" y="773"/>
                  <a:pt x="343" y="772"/>
                </a:cubicBezTo>
                <a:cubicBezTo>
                  <a:pt x="853" y="366"/>
                  <a:pt x="853" y="366"/>
                  <a:pt x="853" y="366"/>
                </a:cubicBezTo>
                <a:cubicBezTo>
                  <a:pt x="854" y="367"/>
                  <a:pt x="855" y="368"/>
                  <a:pt x="856" y="370"/>
                </a:cubicBezTo>
                <a:cubicBezTo>
                  <a:pt x="877" y="396"/>
                  <a:pt x="897" y="422"/>
                  <a:pt x="915" y="449"/>
                </a:cubicBezTo>
                <a:cubicBezTo>
                  <a:pt x="1094" y="307"/>
                  <a:pt x="1094" y="307"/>
                  <a:pt x="1094" y="307"/>
                </a:cubicBezTo>
                <a:cubicBezTo>
                  <a:pt x="1116" y="289"/>
                  <a:pt x="1149" y="292"/>
                  <a:pt x="1167" y="315"/>
                </a:cubicBezTo>
                <a:cubicBezTo>
                  <a:pt x="1285" y="463"/>
                  <a:pt x="1285" y="463"/>
                  <a:pt x="1285" y="463"/>
                </a:cubicBezTo>
                <a:cubicBezTo>
                  <a:pt x="1287" y="466"/>
                  <a:pt x="1290" y="470"/>
                  <a:pt x="1291" y="473"/>
                </a:cubicBezTo>
                <a:cubicBezTo>
                  <a:pt x="1295" y="481"/>
                  <a:pt x="1373" y="659"/>
                  <a:pt x="1116" y="901"/>
                </a:cubicBezTo>
                <a:cubicBezTo>
                  <a:pt x="1125" y="967"/>
                  <a:pt x="1097" y="1052"/>
                  <a:pt x="1079" y="1097"/>
                </a:cubicBezTo>
                <a:cubicBezTo>
                  <a:pt x="1079" y="1097"/>
                  <a:pt x="1268" y="1328"/>
                  <a:pt x="1271" y="1334"/>
                </a:cubicBezTo>
                <a:cubicBezTo>
                  <a:pt x="1391" y="1269"/>
                  <a:pt x="1544" y="1253"/>
                  <a:pt x="1606" y="1331"/>
                </a:cubicBezTo>
                <a:cubicBezTo>
                  <a:pt x="1607" y="1331"/>
                  <a:pt x="1607" y="1331"/>
                  <a:pt x="1607" y="1332"/>
                </a:cubicBezTo>
                <a:cubicBezTo>
                  <a:pt x="1119" y="1722"/>
                  <a:pt x="1119" y="1722"/>
                  <a:pt x="1119" y="1722"/>
                </a:cubicBezTo>
                <a:close/>
                <a:moveTo>
                  <a:pt x="484" y="927"/>
                </a:moveTo>
                <a:cubicBezTo>
                  <a:pt x="339" y="1043"/>
                  <a:pt x="339" y="1043"/>
                  <a:pt x="339" y="1043"/>
                </a:cubicBezTo>
                <a:cubicBezTo>
                  <a:pt x="418" y="1143"/>
                  <a:pt x="418" y="1143"/>
                  <a:pt x="418" y="1143"/>
                </a:cubicBezTo>
                <a:cubicBezTo>
                  <a:pt x="438" y="1153"/>
                  <a:pt x="530" y="1189"/>
                  <a:pt x="698" y="1093"/>
                </a:cubicBezTo>
                <a:cubicBezTo>
                  <a:pt x="628" y="1052"/>
                  <a:pt x="555" y="995"/>
                  <a:pt x="484" y="927"/>
                </a:cubicBezTo>
                <a:close/>
                <a:moveTo>
                  <a:pt x="1087" y="782"/>
                </a:moveTo>
                <a:cubicBezTo>
                  <a:pt x="1218" y="639"/>
                  <a:pt x="1203" y="543"/>
                  <a:pt x="1198" y="521"/>
                </a:cubicBezTo>
                <a:cubicBezTo>
                  <a:pt x="1118" y="421"/>
                  <a:pt x="1118" y="421"/>
                  <a:pt x="1118" y="421"/>
                </a:cubicBezTo>
                <a:cubicBezTo>
                  <a:pt x="973" y="537"/>
                  <a:pt x="973" y="537"/>
                  <a:pt x="973" y="537"/>
                </a:cubicBezTo>
                <a:cubicBezTo>
                  <a:pt x="1024" y="621"/>
                  <a:pt x="1062" y="705"/>
                  <a:pt x="1087" y="782"/>
                </a:cubicBezTo>
                <a:close/>
                <a:moveTo>
                  <a:pt x="460" y="438"/>
                </a:moveTo>
                <a:cubicBezTo>
                  <a:pt x="334" y="279"/>
                  <a:pt x="334" y="279"/>
                  <a:pt x="334" y="279"/>
                </a:cubicBezTo>
                <a:cubicBezTo>
                  <a:pt x="378" y="244"/>
                  <a:pt x="378" y="244"/>
                  <a:pt x="378" y="244"/>
                </a:cubicBezTo>
                <a:cubicBezTo>
                  <a:pt x="504" y="402"/>
                  <a:pt x="504" y="402"/>
                  <a:pt x="504" y="402"/>
                </a:cubicBezTo>
                <a:cubicBezTo>
                  <a:pt x="460" y="438"/>
                  <a:pt x="460" y="438"/>
                  <a:pt x="460" y="438"/>
                </a:cubicBezTo>
                <a:close/>
                <a:moveTo>
                  <a:pt x="201" y="834"/>
                </a:moveTo>
                <a:cubicBezTo>
                  <a:pt x="0" y="811"/>
                  <a:pt x="0" y="811"/>
                  <a:pt x="0" y="811"/>
                </a:cubicBezTo>
                <a:cubicBezTo>
                  <a:pt x="6" y="755"/>
                  <a:pt x="6" y="755"/>
                  <a:pt x="6" y="755"/>
                </a:cubicBezTo>
                <a:cubicBezTo>
                  <a:pt x="208" y="778"/>
                  <a:pt x="208" y="778"/>
                  <a:pt x="208" y="778"/>
                </a:cubicBezTo>
                <a:cubicBezTo>
                  <a:pt x="201" y="834"/>
                  <a:pt x="201" y="834"/>
                  <a:pt x="201" y="834"/>
                </a:cubicBezTo>
                <a:close/>
                <a:moveTo>
                  <a:pt x="967" y="208"/>
                </a:moveTo>
                <a:cubicBezTo>
                  <a:pt x="911" y="201"/>
                  <a:pt x="911" y="201"/>
                  <a:pt x="911" y="201"/>
                </a:cubicBezTo>
                <a:cubicBezTo>
                  <a:pt x="934" y="0"/>
                  <a:pt x="934" y="0"/>
                  <a:pt x="934" y="0"/>
                </a:cubicBezTo>
                <a:cubicBezTo>
                  <a:pt x="990" y="6"/>
                  <a:pt x="990" y="6"/>
                  <a:pt x="990" y="6"/>
                </a:cubicBezTo>
                <a:cubicBezTo>
                  <a:pt x="967" y="208"/>
                  <a:pt x="967" y="208"/>
                  <a:pt x="967" y="208"/>
                </a:cubicBezTo>
                <a:close/>
                <a:moveTo>
                  <a:pt x="289" y="607"/>
                </a:moveTo>
                <a:cubicBezTo>
                  <a:pt x="172" y="544"/>
                  <a:pt x="172" y="544"/>
                  <a:pt x="172" y="544"/>
                </a:cubicBezTo>
                <a:cubicBezTo>
                  <a:pt x="199" y="495"/>
                  <a:pt x="199" y="495"/>
                  <a:pt x="199" y="495"/>
                </a:cubicBezTo>
                <a:cubicBezTo>
                  <a:pt x="316" y="557"/>
                  <a:pt x="316" y="557"/>
                  <a:pt x="316" y="557"/>
                </a:cubicBezTo>
                <a:cubicBezTo>
                  <a:pt x="289" y="607"/>
                  <a:pt x="289" y="607"/>
                  <a:pt x="289" y="607"/>
                </a:cubicBezTo>
                <a:close/>
                <a:moveTo>
                  <a:pt x="666" y="277"/>
                </a:moveTo>
                <a:cubicBezTo>
                  <a:pt x="631" y="150"/>
                  <a:pt x="631" y="150"/>
                  <a:pt x="631" y="150"/>
                </a:cubicBezTo>
                <a:cubicBezTo>
                  <a:pt x="685" y="135"/>
                  <a:pt x="685" y="135"/>
                  <a:pt x="685" y="135"/>
                </a:cubicBezTo>
                <a:cubicBezTo>
                  <a:pt x="720" y="263"/>
                  <a:pt x="720" y="263"/>
                  <a:pt x="720" y="263"/>
                </a:cubicBezTo>
                <a:cubicBezTo>
                  <a:pt x="666" y="277"/>
                  <a:pt x="666" y="277"/>
                  <a:pt x="666" y="277"/>
                </a:cubicBezTo>
                <a:close/>
              </a:path>
            </a:pathLst>
          </a:custGeom>
          <a:solidFill>
            <a:srgbClr val="1F3762"/>
          </a:solidFill>
          <a:ln>
            <a:noFill/>
          </a:ln>
        </p:spPr>
        <p:txBody>
          <a:bodyPr lIns="109702" tIns="54850" rIns="109702" bIns="54850"/>
          <a:lstStyle/>
          <a:p>
            <a:endParaRPr lang="zh-CN" altLang="zh-CN" sz="216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526" name="文本框 27"/>
          <p:cNvSpPr>
            <a:spLocks noChangeArrowheads="1"/>
          </p:cNvSpPr>
          <p:nvPr/>
        </p:nvSpPr>
        <p:spPr bwMode="auto">
          <a:xfrm>
            <a:off x="1356995" y="2496820"/>
            <a:ext cx="1134745" cy="551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9702" tIns="54850" rIns="109702" bIns="54850">
            <a:spAutoFit/>
          </a:bodyPr>
          <a:lstStyle/>
          <a:p>
            <a:pPr algn="just">
              <a:lnSpc>
                <a:spcPct val="120000"/>
              </a:lnSpc>
              <a:spcAft>
                <a:spcPts val="720"/>
              </a:spcAft>
            </a:pPr>
            <a:r>
              <a:rPr lang="zh-CN" altLang="en-US" sz="2400" dirty="0">
                <a:solidFill>
                  <a:srgbClr val="1F3762"/>
                </a:solidFill>
                <a:cs typeface="+mn-ea"/>
                <a:sym typeface="+mn-lt"/>
              </a:rPr>
              <a:t>主界面</a:t>
            </a:r>
            <a:endParaRPr lang="zh-CN" altLang="en-US" sz="2400" dirty="0">
              <a:solidFill>
                <a:srgbClr val="1F3762"/>
              </a:solidFill>
              <a:cs typeface="+mn-ea"/>
              <a:sym typeface="+mn-lt"/>
            </a:endParaRPr>
          </a:p>
        </p:txBody>
      </p:sp>
      <p:sp>
        <p:nvSpPr>
          <p:cNvPr id="527" name="文本框 27"/>
          <p:cNvSpPr>
            <a:spLocks noChangeArrowheads="1"/>
          </p:cNvSpPr>
          <p:nvPr/>
        </p:nvSpPr>
        <p:spPr bwMode="auto">
          <a:xfrm>
            <a:off x="4958715" y="2496820"/>
            <a:ext cx="1870710" cy="551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9702" tIns="54850" rIns="109702" bIns="54850">
            <a:spAutoFit/>
          </a:bodyPr>
          <a:lstStyle/>
          <a:p>
            <a:pPr algn="just">
              <a:lnSpc>
                <a:spcPct val="120000"/>
              </a:lnSpc>
              <a:spcAft>
                <a:spcPts val="720"/>
              </a:spcAft>
            </a:pPr>
            <a:r>
              <a:rPr lang="zh-CN" altLang="en-US" sz="2400" dirty="0">
                <a:solidFill>
                  <a:srgbClr val="1F3762"/>
                </a:solidFill>
                <a:cs typeface="+mn-ea"/>
                <a:sym typeface="+mn-lt"/>
              </a:rPr>
              <a:t>对弈界面</a:t>
            </a:r>
            <a:endParaRPr lang="zh-CN" altLang="en-US" sz="2400" dirty="0">
              <a:solidFill>
                <a:srgbClr val="1F3762"/>
              </a:solidFill>
              <a:cs typeface="+mn-ea"/>
              <a:sym typeface="+mn-lt"/>
            </a:endParaRPr>
          </a:p>
        </p:txBody>
      </p:sp>
      <p:sp>
        <p:nvSpPr>
          <p:cNvPr id="528" name="文本框 27"/>
          <p:cNvSpPr>
            <a:spLocks noChangeArrowheads="1"/>
          </p:cNvSpPr>
          <p:nvPr/>
        </p:nvSpPr>
        <p:spPr bwMode="auto">
          <a:xfrm>
            <a:off x="7749540" y="2496820"/>
            <a:ext cx="2183130" cy="551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9702" tIns="54850" rIns="109702" bIns="54850">
            <a:spAutoFit/>
          </a:bodyPr>
          <a:lstStyle/>
          <a:p>
            <a:pPr algn="just">
              <a:lnSpc>
                <a:spcPct val="120000"/>
              </a:lnSpc>
              <a:spcAft>
                <a:spcPts val="720"/>
              </a:spcAft>
            </a:pPr>
            <a:r>
              <a:rPr lang="zh-CN" altLang="en-US" sz="2400" dirty="0">
                <a:solidFill>
                  <a:srgbClr val="1F3762"/>
                </a:solidFill>
                <a:cs typeface="+mn-ea"/>
                <a:sym typeface="+mn-lt"/>
              </a:rPr>
              <a:t>系统设置界面</a:t>
            </a:r>
            <a:endParaRPr lang="zh-CN" altLang="en-US" sz="2400" dirty="0">
              <a:solidFill>
                <a:srgbClr val="1F3762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90600" y="3012440"/>
            <a:ext cx="1874520" cy="37122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165" y="3155950"/>
            <a:ext cx="1813560" cy="35096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4810" y="3048635"/>
            <a:ext cx="1671320" cy="3616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6000">
        <p15:prstTrans prst="peelOff"/>
      </p:transition>
    </mc:Choice>
    <mc:Fallback>
      <p:transition spd="slow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522" grpId="0" bldLvl="0" animBg="1"/>
      <p:bldP spid="523" grpId="0" bldLvl="0" animBg="1"/>
      <p:bldP spid="524" grpId="0" bldLvl="0" animBg="1"/>
      <p:bldP spid="526" grpId="0"/>
      <p:bldP spid="527" grpId="0"/>
      <p:bldP spid="5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23"/>
          <p:cNvSpPr txBox="1"/>
          <p:nvPr/>
        </p:nvSpPr>
        <p:spPr>
          <a:xfrm>
            <a:off x="4173360" y="323206"/>
            <a:ext cx="2030730" cy="497840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r>
              <a:rPr lang="en-US" altLang="zh-CN" sz="2800" dirty="0">
                <a:solidFill>
                  <a:srgbClr val="1F3762"/>
                </a:solidFill>
                <a:cs typeface="+mn-ea"/>
                <a:sym typeface="+mn-lt"/>
              </a:rPr>
              <a:t>--</a:t>
            </a:r>
            <a:r>
              <a:rPr lang="zh-CN" altLang="en-US" sz="2800" dirty="0">
                <a:solidFill>
                  <a:srgbClr val="1F3762"/>
                </a:solidFill>
                <a:cs typeface="+mn-ea"/>
                <a:sym typeface="+mn-lt"/>
              </a:rPr>
              <a:t>游戏规则</a:t>
            </a:r>
            <a:endParaRPr lang="zh-CN" altLang="en-US" sz="2800" dirty="0">
              <a:solidFill>
                <a:srgbClr val="1F3762"/>
              </a:solidFill>
              <a:cs typeface="+mn-ea"/>
              <a:sym typeface="+mn-lt"/>
            </a:endParaRPr>
          </a:p>
        </p:txBody>
      </p:sp>
      <p:sp>
        <p:nvSpPr>
          <p:cNvPr id="46" name="矩形 1"/>
          <p:cNvSpPr>
            <a:spLocks noChangeArrowheads="1"/>
          </p:cNvSpPr>
          <p:nvPr/>
        </p:nvSpPr>
        <p:spPr bwMode="auto">
          <a:xfrm>
            <a:off x="983908" y="97061"/>
            <a:ext cx="4448927" cy="952427"/>
          </a:xfrm>
          <a:prstGeom prst="rect">
            <a:avLst/>
          </a:prstGeom>
          <a:noFill/>
          <a:ln>
            <a:noFill/>
          </a:ln>
        </p:spPr>
        <p:txBody>
          <a:bodyPr vert="horz" anchor="ctr"/>
          <a:lstStyle>
            <a:lvl1pPr indent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4400" b="1" dirty="0">
                <a:solidFill>
                  <a:srgbClr val="1F3762"/>
                </a:solidFill>
                <a:latin typeface="+mn-lt"/>
                <a:ea typeface="+mn-ea"/>
                <a:cs typeface="+mn-ea"/>
                <a:sym typeface="+mn-lt"/>
              </a:rPr>
              <a:t>技术要求</a:t>
            </a:r>
            <a:endParaRPr lang="zh-CN" altLang="en-US" sz="4400" b="1" dirty="0">
              <a:solidFill>
                <a:srgbClr val="1F376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87325" y="979805"/>
            <a:ext cx="11921490" cy="60007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en-US" sz="1200" b="0">
                <a:latin typeface="Calibri" panose="020F0502020204030204" pitchFamily="34" charset="0"/>
                <a:ea typeface="宋体" pitchFamily="2" charset="-122"/>
              </a:rPr>
              <a:t>1. </a:t>
            </a:r>
            <a:r>
              <a:rPr lang="zh-CN" sz="1200" b="0">
                <a:latin typeface="Calibri" panose="020F0502020204030204" pitchFamily="34" charset="0"/>
                <a:ea typeface="宋体" pitchFamily="2" charset="-122"/>
              </a:rPr>
              <a:t>游戏介绍（</a:t>
            </a:r>
            <a:r>
              <a:rPr lang="en-US" sz="1200" b="0">
                <a:latin typeface="Calibri" panose="020F0502020204030204" pitchFamily="34" charset="0"/>
                <a:ea typeface="宋体" pitchFamily="2" charset="-122"/>
              </a:rPr>
              <a:t>1</a:t>
            </a:r>
            <a:r>
              <a:rPr lang="zh-CN" sz="1200" b="0">
                <a:latin typeface="Calibri" panose="020F0502020204030204" pitchFamily="34" charset="0"/>
                <a:ea typeface="宋体" pitchFamily="2" charset="-122"/>
              </a:rPr>
              <a:t>）简介中国象棋是起源于中国的一种棋，属于二人对抗性游戏的一种，在中国有着悠久的历史。由于用具简单，趣味性强，成为流行极为广泛的棋艺活动。（</a:t>
            </a:r>
            <a:r>
              <a:rPr lang="en-US" sz="1200" b="0">
                <a:latin typeface="Calibri" panose="020F0502020204030204" pitchFamily="34" charset="0"/>
                <a:ea typeface="宋体" pitchFamily="2" charset="-122"/>
              </a:rPr>
              <a:t>2</a:t>
            </a:r>
            <a:r>
              <a:rPr lang="zh-CN" sz="1200" b="0">
                <a:latin typeface="Calibri" panose="020F0502020204030204" pitchFamily="34" charset="0"/>
                <a:ea typeface="宋体" pitchFamily="2" charset="-122"/>
              </a:rPr>
              <a:t>）棋盘和棋子中国象棋使用方形格状棋盘，圆形棋子共有</a:t>
            </a:r>
            <a:r>
              <a:rPr lang="en-US" sz="1200" b="0">
                <a:latin typeface="Calibri" panose="020F0502020204030204" pitchFamily="34" charset="0"/>
                <a:ea typeface="宋体" pitchFamily="2" charset="-122"/>
              </a:rPr>
              <a:t>32</a:t>
            </a:r>
            <a:r>
              <a:rPr lang="zh-CN" sz="1200" b="0">
                <a:latin typeface="Calibri" panose="020F0502020204030204" pitchFamily="34" charset="0"/>
                <a:ea typeface="宋体" pitchFamily="2" charset="-122"/>
              </a:rPr>
              <a:t>个，红黑二色各有</a:t>
            </a:r>
            <a:r>
              <a:rPr lang="en-US" sz="1200" b="0">
                <a:latin typeface="Calibri" panose="020F0502020204030204" pitchFamily="34" charset="0"/>
                <a:ea typeface="宋体" pitchFamily="2" charset="-122"/>
              </a:rPr>
              <a:t>16</a:t>
            </a:r>
            <a:r>
              <a:rPr lang="zh-CN" sz="1200" b="0">
                <a:latin typeface="Calibri" panose="020F0502020204030204" pitchFamily="34" charset="0"/>
                <a:ea typeface="宋体" pitchFamily="2" charset="-122"/>
              </a:rPr>
              <a:t>个棋子，摆放和活动在交叉点上。（</a:t>
            </a:r>
            <a:r>
              <a:rPr lang="en-US" sz="1200" b="0">
                <a:latin typeface="Calibri" panose="020F0502020204030204" pitchFamily="34" charset="0"/>
                <a:ea typeface="宋体" pitchFamily="2" charset="-122"/>
              </a:rPr>
              <a:t>3</a:t>
            </a:r>
            <a:r>
              <a:rPr lang="zh-CN" sz="1200" b="0">
                <a:latin typeface="Calibri" panose="020F0502020204030204" pitchFamily="34" charset="0"/>
                <a:ea typeface="宋体" pitchFamily="2" charset="-122"/>
              </a:rPr>
              <a:t>）胜负比赛开始后，双方交替行棋，消灭掉对方的皇帝棋子</a:t>
            </a:r>
            <a:r>
              <a:rPr lang="en-US" sz="1200" b="0">
                <a:latin typeface="Calibri" panose="020F0502020204030204" pitchFamily="34" charset="0"/>
                <a:ea typeface="宋体" pitchFamily="2" charset="-122"/>
              </a:rPr>
              <a:t>(</a:t>
            </a:r>
            <a:r>
              <a:rPr lang="zh-CN" sz="1200" b="0">
                <a:latin typeface="Calibri" panose="020F0502020204030204" pitchFamily="34" charset="0"/>
                <a:ea typeface="宋体" pitchFamily="2" charset="-122"/>
              </a:rPr>
              <a:t>将</a:t>
            </a:r>
            <a:r>
              <a:rPr lang="en-US" sz="1200" b="0">
                <a:latin typeface="Calibri" panose="020F0502020204030204" pitchFamily="34" charset="0"/>
                <a:ea typeface="宋体" pitchFamily="2" charset="-122"/>
              </a:rPr>
              <a:t>/</a:t>
            </a:r>
            <a:r>
              <a:rPr lang="zh-CN" sz="1200" b="0">
                <a:latin typeface="Calibri" panose="020F0502020204030204" pitchFamily="34" charset="0"/>
                <a:ea typeface="宋体" pitchFamily="2" charset="-122"/>
              </a:rPr>
              <a:t>帅</a:t>
            </a:r>
            <a:r>
              <a:rPr lang="en-US" sz="1200" b="0">
                <a:latin typeface="Calibri" panose="020F0502020204030204" pitchFamily="34" charset="0"/>
                <a:ea typeface="宋体" pitchFamily="2" charset="-122"/>
              </a:rPr>
              <a:t>)</a:t>
            </a:r>
            <a:r>
              <a:rPr lang="zh-CN" sz="1200" b="0">
                <a:latin typeface="Calibri" panose="020F0502020204030204" pitchFamily="34" charset="0"/>
                <a:ea typeface="宋体" pitchFamily="2" charset="-122"/>
              </a:rPr>
              <a:t>即可获得胜利。</a:t>
            </a:r>
            <a:r>
              <a:rPr lang="en-US" sz="1200" b="0">
                <a:latin typeface="Calibri" panose="020F0502020204030204" pitchFamily="34" charset="0"/>
                <a:ea typeface="宋体" pitchFamily="2" charset="-122"/>
              </a:rPr>
              <a:t>2. </a:t>
            </a:r>
            <a:r>
              <a:rPr lang="zh-CN" sz="1200" b="0">
                <a:latin typeface="Calibri" panose="020F0502020204030204" pitchFamily="34" charset="0"/>
                <a:ea typeface="宋体" pitchFamily="2" charset="-122"/>
              </a:rPr>
              <a:t>行棋规则（</a:t>
            </a:r>
            <a:r>
              <a:rPr lang="en-US" sz="1200" b="0">
                <a:latin typeface="Calibri" panose="020F0502020204030204" pitchFamily="34" charset="0"/>
                <a:ea typeface="宋体" pitchFamily="2" charset="-122"/>
              </a:rPr>
              <a:t>1</a:t>
            </a:r>
            <a:r>
              <a:rPr lang="zh-CN" sz="1200" b="0">
                <a:latin typeface="Calibri" panose="020F0502020204030204" pitchFamily="34" charset="0"/>
                <a:ea typeface="宋体" pitchFamily="2" charset="-122"/>
              </a:rPr>
              <a:t>）</a:t>
            </a:r>
            <a:r>
              <a:rPr lang="zh-CN" sz="1200" b="0">
                <a:ea typeface="宋体" pitchFamily="2" charset="-122"/>
              </a:rPr>
              <a:t>棋子棋子共有三十二个，分为红、黑两组，每组共十六个，各分七种，其名称和数目如下：红棋：帅一个，车、马、炮、相、仕各两个，兵五个。黑棋：将一个，车、马、炮、象、士各两个，卒五个。</a:t>
            </a:r>
            <a:r>
              <a:rPr lang="zh-CN" sz="1200" b="0">
                <a:latin typeface="Calibri" panose="020F0502020204030204" pitchFamily="34" charset="0"/>
                <a:ea typeface="宋体" pitchFamily="2" charset="-122"/>
              </a:rPr>
              <a:t>（</a:t>
            </a:r>
            <a:r>
              <a:rPr lang="en-US" sz="1200" b="0">
                <a:latin typeface="Calibri" panose="020F0502020204030204" pitchFamily="34" charset="0"/>
                <a:ea typeface="宋体" pitchFamily="2" charset="-122"/>
              </a:rPr>
              <a:t>2</a:t>
            </a:r>
            <a:r>
              <a:rPr lang="zh-CN" sz="1200" b="0">
                <a:latin typeface="Calibri" panose="020F0502020204030204" pitchFamily="34" charset="0"/>
                <a:ea typeface="宋体" pitchFamily="2" charset="-122"/>
              </a:rPr>
              <a:t>）</a:t>
            </a:r>
            <a:r>
              <a:rPr lang="zh-CN" sz="1200" b="0">
                <a:ea typeface="宋体" pitchFamily="2" charset="-122"/>
              </a:rPr>
              <a:t>帅</a:t>
            </a:r>
            <a:r>
              <a:rPr lang="en-US" sz="1200" b="0">
                <a:latin typeface="Calibri" panose="020F0502020204030204" pitchFamily="34" charset="0"/>
                <a:ea typeface="宋体" pitchFamily="2" charset="-122"/>
                <a:cs typeface="Times New Roman" panose="02020603050405020304" charset="0"/>
              </a:rPr>
              <a:t>/</a:t>
            </a:r>
            <a:r>
              <a:rPr lang="zh-CN" sz="1200" b="0">
                <a:ea typeface="宋体" pitchFamily="2" charset="-122"/>
              </a:rPr>
              <a:t>将红方为</a:t>
            </a:r>
            <a:r>
              <a:rPr lang="en-US" sz="1200" b="0">
                <a:latin typeface="Calibri" panose="020F0502020204030204" pitchFamily="34" charset="0"/>
                <a:ea typeface="宋体" pitchFamily="2" charset="-122"/>
              </a:rPr>
              <a:t>“</a:t>
            </a:r>
            <a:r>
              <a:rPr lang="zh-CN" sz="1200" b="0">
                <a:ea typeface="宋体" pitchFamily="2" charset="-122"/>
              </a:rPr>
              <a:t>帅</a:t>
            </a:r>
            <a:r>
              <a:rPr lang="en-US" sz="1200" b="0">
                <a:latin typeface="Calibri" panose="020F0502020204030204" pitchFamily="34" charset="0"/>
                <a:ea typeface="宋体" pitchFamily="2" charset="-122"/>
              </a:rPr>
              <a:t>”</a:t>
            </a:r>
            <a:r>
              <a:rPr lang="zh-CN" sz="1200" b="0">
                <a:ea typeface="宋体" pitchFamily="2" charset="-122"/>
              </a:rPr>
              <a:t>，黑方为</a:t>
            </a:r>
            <a:r>
              <a:rPr lang="en-US" sz="1200" b="0">
                <a:latin typeface="Calibri" panose="020F0502020204030204" pitchFamily="34" charset="0"/>
                <a:ea typeface="宋体" pitchFamily="2" charset="-122"/>
              </a:rPr>
              <a:t>“</a:t>
            </a:r>
            <a:r>
              <a:rPr lang="zh-CN" sz="1200" b="0">
                <a:ea typeface="宋体" pitchFamily="2" charset="-122"/>
              </a:rPr>
              <a:t>将</a:t>
            </a:r>
            <a:r>
              <a:rPr lang="en-US" sz="1200" b="0">
                <a:latin typeface="Calibri" panose="020F0502020204030204" pitchFamily="34" charset="0"/>
                <a:ea typeface="宋体" pitchFamily="2" charset="-122"/>
              </a:rPr>
              <a:t>”</a:t>
            </a:r>
            <a:r>
              <a:rPr lang="zh-CN" sz="1200" b="0">
                <a:ea typeface="宋体" pitchFamily="2" charset="-122"/>
              </a:rPr>
              <a:t>。帅和将是棋中的首脑，是双方竭力争夺的目标。它只能在</a:t>
            </a:r>
            <a:r>
              <a:rPr lang="en-US" sz="1200" b="0">
                <a:latin typeface="Calibri" panose="020F0502020204030204" pitchFamily="34" charset="0"/>
                <a:ea typeface="宋体" pitchFamily="2" charset="-122"/>
              </a:rPr>
              <a:t>“</a:t>
            </a:r>
            <a:r>
              <a:rPr lang="zh-CN" sz="1200" b="0">
                <a:ea typeface="宋体" pitchFamily="2" charset="-122"/>
              </a:rPr>
              <a:t>九宫</a:t>
            </a:r>
            <a:r>
              <a:rPr lang="en-US" sz="1200" b="0">
                <a:latin typeface="Calibri" panose="020F0502020204030204" pitchFamily="34" charset="0"/>
                <a:ea typeface="宋体" pitchFamily="2" charset="-122"/>
              </a:rPr>
              <a:t>”</a:t>
            </a:r>
            <a:r>
              <a:rPr lang="zh-CN" sz="1200" b="0">
                <a:ea typeface="宋体" pitchFamily="2" charset="-122"/>
              </a:rPr>
              <a:t>之内活动，可上可下，可左可右，每次走动只能按竖线或横线走动一格。帅与将不能在同一直上线直接对面，否则走方判负。</a:t>
            </a:r>
            <a:r>
              <a:rPr lang="zh-CN" sz="1200" b="0">
                <a:latin typeface="Calibri" panose="020F0502020204030204" pitchFamily="34" charset="0"/>
                <a:ea typeface="宋体" pitchFamily="2" charset="-122"/>
              </a:rPr>
              <a:t>（</a:t>
            </a:r>
            <a:r>
              <a:rPr lang="en-US" sz="1200" b="0">
                <a:latin typeface="Calibri" panose="020F0502020204030204" pitchFamily="34" charset="0"/>
                <a:ea typeface="宋体" pitchFamily="2" charset="-122"/>
              </a:rPr>
              <a:t>3</a:t>
            </a:r>
            <a:r>
              <a:rPr lang="zh-CN" sz="1200" b="0">
                <a:latin typeface="Calibri" panose="020F0502020204030204" pitchFamily="34" charset="0"/>
                <a:ea typeface="宋体" pitchFamily="2" charset="-122"/>
              </a:rPr>
              <a:t>）</a:t>
            </a:r>
            <a:r>
              <a:rPr lang="zh-CN" sz="1200" b="0">
                <a:ea typeface="宋体" pitchFamily="2" charset="-122"/>
              </a:rPr>
              <a:t>仕</a:t>
            </a:r>
            <a:r>
              <a:rPr lang="en-US" sz="1200" b="0">
                <a:latin typeface="Calibri" panose="020F0502020204030204" pitchFamily="34" charset="0"/>
                <a:ea typeface="宋体" pitchFamily="2" charset="-122"/>
                <a:cs typeface="Times New Roman" panose="02020603050405020304" charset="0"/>
              </a:rPr>
              <a:t>/</a:t>
            </a:r>
            <a:r>
              <a:rPr lang="zh-CN" sz="1200" b="0">
                <a:ea typeface="宋体" pitchFamily="2" charset="-122"/>
              </a:rPr>
              <a:t>士红方为</a:t>
            </a:r>
            <a:r>
              <a:rPr lang="en-US" sz="1200" b="0">
                <a:latin typeface="Calibri" panose="020F0502020204030204" pitchFamily="34" charset="0"/>
                <a:ea typeface="宋体" pitchFamily="2" charset="-122"/>
              </a:rPr>
              <a:t>“</a:t>
            </a:r>
            <a:r>
              <a:rPr lang="zh-CN" sz="1200" b="0">
                <a:ea typeface="宋体" pitchFamily="2" charset="-122"/>
              </a:rPr>
              <a:t>仕</a:t>
            </a:r>
            <a:r>
              <a:rPr lang="en-US" sz="1200" b="0">
                <a:latin typeface="Calibri" panose="020F0502020204030204" pitchFamily="34" charset="0"/>
                <a:ea typeface="宋体" pitchFamily="2" charset="-122"/>
              </a:rPr>
              <a:t>”</a:t>
            </a:r>
            <a:r>
              <a:rPr lang="zh-CN" sz="1200" b="0">
                <a:ea typeface="宋体" pitchFamily="2" charset="-122"/>
              </a:rPr>
              <a:t>，黑方为</a:t>
            </a:r>
            <a:r>
              <a:rPr lang="en-US" sz="1200" b="0">
                <a:latin typeface="Calibri" panose="020F0502020204030204" pitchFamily="34" charset="0"/>
                <a:ea typeface="宋体" pitchFamily="2" charset="-122"/>
              </a:rPr>
              <a:t>“</a:t>
            </a:r>
            <a:r>
              <a:rPr lang="zh-CN" sz="1200" b="0">
                <a:ea typeface="宋体" pitchFamily="2" charset="-122"/>
              </a:rPr>
              <a:t>士</a:t>
            </a:r>
            <a:r>
              <a:rPr lang="en-US" sz="1200" b="0">
                <a:latin typeface="Calibri" panose="020F0502020204030204" pitchFamily="34" charset="0"/>
                <a:ea typeface="宋体" pitchFamily="2" charset="-122"/>
              </a:rPr>
              <a:t>”</a:t>
            </a:r>
            <a:r>
              <a:rPr lang="zh-CN" sz="1200" b="0">
                <a:ea typeface="宋体" pitchFamily="2" charset="-122"/>
              </a:rPr>
              <a:t>。它也只能在九宫内走动。它的行棋路径只能是九宫内的斜线。士一次只能走一个斜格。</a:t>
            </a:r>
            <a:r>
              <a:rPr lang="zh-CN" sz="1200" b="0">
                <a:latin typeface="Calibri" panose="020F0502020204030204" pitchFamily="34" charset="0"/>
                <a:ea typeface="宋体" pitchFamily="2" charset="-122"/>
              </a:rPr>
              <a:t>（</a:t>
            </a:r>
            <a:r>
              <a:rPr lang="en-US" sz="1200" b="0">
                <a:latin typeface="Calibri" panose="020F0502020204030204" pitchFamily="34" charset="0"/>
                <a:ea typeface="宋体" pitchFamily="2" charset="-122"/>
              </a:rPr>
              <a:t>4</a:t>
            </a:r>
            <a:r>
              <a:rPr lang="zh-CN" sz="1200" b="0">
                <a:latin typeface="Calibri" panose="020F0502020204030204" pitchFamily="34" charset="0"/>
                <a:ea typeface="宋体" pitchFamily="2" charset="-122"/>
              </a:rPr>
              <a:t>）</a:t>
            </a:r>
            <a:r>
              <a:rPr lang="zh-CN" sz="1200" b="0">
                <a:ea typeface="宋体" pitchFamily="2" charset="-122"/>
              </a:rPr>
              <a:t>象</a:t>
            </a:r>
            <a:r>
              <a:rPr lang="en-US" sz="1200" b="0">
                <a:latin typeface="Calibri" panose="020F0502020204030204" pitchFamily="34" charset="0"/>
                <a:ea typeface="宋体" pitchFamily="2" charset="-122"/>
                <a:cs typeface="Times New Roman" panose="02020603050405020304" charset="0"/>
              </a:rPr>
              <a:t>/</a:t>
            </a:r>
            <a:r>
              <a:rPr lang="zh-CN" sz="1200" b="0">
                <a:ea typeface="宋体" pitchFamily="2" charset="-122"/>
              </a:rPr>
              <a:t>相红方为</a:t>
            </a:r>
            <a:r>
              <a:rPr lang="en-US" sz="1200" b="0">
                <a:latin typeface="Calibri" panose="020F0502020204030204" pitchFamily="34" charset="0"/>
                <a:ea typeface="宋体" pitchFamily="2" charset="-122"/>
              </a:rPr>
              <a:t>“</a:t>
            </a:r>
            <a:r>
              <a:rPr lang="zh-CN" sz="1200" b="0">
                <a:ea typeface="宋体" pitchFamily="2" charset="-122"/>
              </a:rPr>
              <a:t>相</a:t>
            </a:r>
            <a:r>
              <a:rPr lang="en-US" sz="1200" b="0">
                <a:latin typeface="Calibri" panose="020F0502020204030204" pitchFamily="34" charset="0"/>
                <a:ea typeface="宋体" pitchFamily="2" charset="-122"/>
              </a:rPr>
              <a:t>”</a:t>
            </a:r>
            <a:r>
              <a:rPr lang="zh-CN" sz="1200" b="0">
                <a:ea typeface="宋体" pitchFamily="2" charset="-122"/>
              </a:rPr>
              <a:t>，黑方为</a:t>
            </a:r>
            <a:r>
              <a:rPr lang="en-US" sz="1200" b="0">
                <a:latin typeface="Calibri" panose="020F0502020204030204" pitchFamily="34" charset="0"/>
                <a:ea typeface="宋体" pitchFamily="2" charset="-122"/>
              </a:rPr>
              <a:t>“</a:t>
            </a:r>
            <a:r>
              <a:rPr lang="zh-CN" sz="1200" b="0">
                <a:ea typeface="宋体" pitchFamily="2" charset="-122"/>
              </a:rPr>
              <a:t>象</a:t>
            </a:r>
            <a:r>
              <a:rPr lang="en-US" sz="1200" b="0">
                <a:latin typeface="Calibri" panose="020F0502020204030204" pitchFamily="34" charset="0"/>
                <a:ea typeface="宋体" pitchFamily="2" charset="-122"/>
              </a:rPr>
              <a:t>”</a:t>
            </a:r>
            <a:r>
              <a:rPr lang="zh-CN" sz="1200" b="0">
                <a:ea typeface="宋体" pitchFamily="2" charset="-122"/>
              </a:rPr>
              <a:t>。它的走法是每次循对角线走两格，俗称</a:t>
            </a:r>
            <a:r>
              <a:rPr lang="en-US" sz="1200" b="0">
                <a:latin typeface="Calibri" panose="020F0502020204030204" pitchFamily="34" charset="0"/>
                <a:ea typeface="宋体" pitchFamily="2" charset="-122"/>
              </a:rPr>
              <a:t>“</a:t>
            </a:r>
            <a:r>
              <a:rPr lang="zh-CN" sz="1200" b="0">
                <a:ea typeface="宋体" pitchFamily="2" charset="-122"/>
              </a:rPr>
              <a:t>象飞田</a:t>
            </a:r>
            <a:r>
              <a:rPr lang="en-US" sz="1200" b="0">
                <a:latin typeface="Calibri" panose="020F0502020204030204" pitchFamily="34" charset="0"/>
                <a:ea typeface="宋体" pitchFamily="2" charset="-122"/>
              </a:rPr>
              <a:t>”</a:t>
            </a:r>
            <a:r>
              <a:rPr lang="zh-CN" sz="1200" b="0">
                <a:ea typeface="宋体" pitchFamily="2" charset="-122"/>
              </a:rPr>
              <a:t>。相</a:t>
            </a:r>
            <a:r>
              <a:rPr lang="en-US" sz="1200" b="0">
                <a:latin typeface="Calibri" panose="020F0502020204030204" pitchFamily="34" charset="0"/>
                <a:ea typeface="宋体" pitchFamily="2" charset="-122"/>
              </a:rPr>
              <a:t>(</a:t>
            </a:r>
            <a:r>
              <a:rPr lang="zh-CN" sz="1200" b="0">
                <a:ea typeface="宋体" pitchFamily="2" charset="-122"/>
              </a:rPr>
              <a:t>象</a:t>
            </a:r>
            <a:r>
              <a:rPr lang="en-US" sz="1200" b="0">
                <a:latin typeface="Calibri" panose="020F0502020204030204" pitchFamily="34" charset="0"/>
                <a:ea typeface="宋体" pitchFamily="2" charset="-122"/>
              </a:rPr>
              <a:t>)</a:t>
            </a:r>
            <a:r>
              <a:rPr lang="zh-CN" sz="1200" b="0">
                <a:ea typeface="宋体" pitchFamily="2" charset="-122"/>
              </a:rPr>
              <a:t>的活动范围限于</a:t>
            </a:r>
            <a:r>
              <a:rPr lang="en-US" sz="1200" b="0">
                <a:latin typeface="Calibri" panose="020F0502020204030204" pitchFamily="34" charset="0"/>
                <a:ea typeface="宋体" pitchFamily="2" charset="-122"/>
              </a:rPr>
              <a:t>“</a:t>
            </a:r>
            <a:r>
              <a:rPr lang="zh-CN" sz="1200" b="0">
                <a:ea typeface="宋体" pitchFamily="2" charset="-122"/>
              </a:rPr>
              <a:t>河界</a:t>
            </a:r>
            <a:r>
              <a:rPr lang="en-US" sz="1200" b="0">
                <a:latin typeface="Calibri" panose="020F0502020204030204" pitchFamily="34" charset="0"/>
                <a:ea typeface="宋体" pitchFamily="2" charset="-122"/>
              </a:rPr>
              <a:t>”</a:t>
            </a:r>
            <a:r>
              <a:rPr lang="zh-CN" sz="1200" b="0">
                <a:ea typeface="宋体" pitchFamily="2" charset="-122"/>
              </a:rPr>
              <a:t>以内的本方阵地，不能过河，且如果它走的</a:t>
            </a:r>
            <a:r>
              <a:rPr lang="en-US" sz="1200" b="0">
                <a:latin typeface="Calibri" panose="020F0502020204030204" pitchFamily="34" charset="0"/>
                <a:ea typeface="宋体" pitchFamily="2" charset="-122"/>
              </a:rPr>
              <a:t>“</a:t>
            </a:r>
            <a:r>
              <a:rPr lang="zh-CN" sz="1200" b="0">
                <a:ea typeface="宋体" pitchFamily="2" charset="-122"/>
              </a:rPr>
              <a:t>田</a:t>
            </a:r>
            <a:r>
              <a:rPr lang="en-US" sz="1200" b="0">
                <a:latin typeface="Calibri" panose="020F0502020204030204" pitchFamily="34" charset="0"/>
                <a:ea typeface="宋体" pitchFamily="2" charset="-122"/>
              </a:rPr>
              <a:t>”</a:t>
            </a:r>
            <a:r>
              <a:rPr lang="zh-CN" sz="1200" b="0">
                <a:ea typeface="宋体" pitchFamily="2" charset="-122"/>
              </a:rPr>
              <a:t>字中央有一个棋子，就不能走，俗称 </a:t>
            </a:r>
            <a:r>
              <a:rPr lang="en-US" sz="1200" b="0">
                <a:latin typeface="Calibri" panose="020F0502020204030204" pitchFamily="34" charset="0"/>
                <a:ea typeface="宋体" pitchFamily="2" charset="-122"/>
              </a:rPr>
              <a:t>“</a:t>
            </a:r>
            <a:r>
              <a:rPr lang="zh-CN" sz="1200" b="0">
                <a:ea typeface="宋体" pitchFamily="2" charset="-122"/>
              </a:rPr>
              <a:t>塞象眼</a:t>
            </a:r>
            <a:r>
              <a:rPr lang="en-US" sz="1200" b="0">
                <a:latin typeface="Calibri" panose="020F0502020204030204" pitchFamily="34" charset="0"/>
                <a:ea typeface="宋体" pitchFamily="2" charset="-122"/>
              </a:rPr>
              <a:t>”</a:t>
            </a:r>
            <a:r>
              <a:rPr lang="zh-CN" sz="1200" b="0">
                <a:ea typeface="宋体" pitchFamily="2" charset="-122"/>
              </a:rPr>
              <a:t>。</a:t>
            </a:r>
            <a:r>
              <a:rPr lang="zh-CN" sz="1200" b="0">
                <a:latin typeface="Calibri" panose="020F0502020204030204" pitchFamily="34" charset="0"/>
                <a:ea typeface="宋体" pitchFamily="2" charset="-122"/>
              </a:rPr>
              <a:t>（</a:t>
            </a:r>
            <a:r>
              <a:rPr lang="en-US" sz="1200" b="0">
                <a:latin typeface="Calibri" panose="020F0502020204030204" pitchFamily="34" charset="0"/>
                <a:ea typeface="宋体" pitchFamily="2" charset="-122"/>
              </a:rPr>
              <a:t>5</a:t>
            </a:r>
            <a:r>
              <a:rPr lang="zh-CN" sz="1200" b="0">
                <a:latin typeface="Calibri" panose="020F0502020204030204" pitchFamily="34" charset="0"/>
                <a:ea typeface="宋体" pitchFamily="2" charset="-122"/>
              </a:rPr>
              <a:t>）</a:t>
            </a:r>
            <a:r>
              <a:rPr lang="zh-CN" sz="1200" b="0">
                <a:ea typeface="宋体" pitchFamily="2" charset="-122"/>
              </a:rPr>
              <a:t>车车在象棋中威力最大，无论横线、竖线均可行走，只要无子阻拦，步数不受限制。俗称</a:t>
            </a:r>
            <a:r>
              <a:rPr lang="en-US" sz="1200" b="0">
                <a:latin typeface="Calibri" panose="020F0502020204030204" pitchFamily="34" charset="0"/>
                <a:ea typeface="宋体" pitchFamily="2" charset="-122"/>
              </a:rPr>
              <a:t>“</a:t>
            </a:r>
            <a:r>
              <a:rPr lang="zh-CN" sz="1200" b="0">
                <a:ea typeface="宋体" pitchFamily="2" charset="-122"/>
              </a:rPr>
              <a:t>车行直路</a:t>
            </a:r>
            <a:r>
              <a:rPr lang="en-US" sz="1200" b="0">
                <a:latin typeface="Calibri" panose="020F0502020204030204" pitchFamily="34" charset="0"/>
                <a:ea typeface="宋体" pitchFamily="2" charset="-122"/>
              </a:rPr>
              <a:t>”</a:t>
            </a:r>
            <a:r>
              <a:rPr lang="zh-CN" sz="1200" b="0">
                <a:ea typeface="宋体" pitchFamily="2" charset="-122"/>
              </a:rPr>
              <a:t>。因此，一车最多可以控制十七个点，故有</a:t>
            </a:r>
            <a:r>
              <a:rPr lang="en-US" sz="1200" b="0">
                <a:latin typeface="Calibri" panose="020F0502020204030204" pitchFamily="34" charset="0"/>
                <a:ea typeface="宋体" pitchFamily="2" charset="-122"/>
              </a:rPr>
              <a:t>“</a:t>
            </a:r>
            <a:r>
              <a:rPr lang="zh-CN" sz="1200" b="0">
                <a:ea typeface="宋体" pitchFamily="2" charset="-122"/>
              </a:rPr>
              <a:t>一车十子寒</a:t>
            </a:r>
            <a:r>
              <a:rPr lang="en-US" sz="1200" b="0">
                <a:latin typeface="Calibri" panose="020F0502020204030204" pitchFamily="34" charset="0"/>
                <a:ea typeface="宋体" pitchFamily="2" charset="-122"/>
              </a:rPr>
              <a:t>”</a:t>
            </a:r>
            <a:r>
              <a:rPr lang="zh-CN" sz="1200" b="0">
                <a:ea typeface="宋体" pitchFamily="2" charset="-122"/>
              </a:rPr>
              <a:t>之称。</a:t>
            </a:r>
            <a:r>
              <a:rPr lang="zh-CN" sz="1200" b="0">
                <a:latin typeface="Calibri" panose="020F0502020204030204" pitchFamily="34" charset="0"/>
                <a:ea typeface="宋体" pitchFamily="2" charset="-122"/>
              </a:rPr>
              <a:t>（</a:t>
            </a:r>
            <a:r>
              <a:rPr lang="en-US" sz="1200" b="0">
                <a:latin typeface="Calibri" panose="020F0502020204030204" pitchFamily="34" charset="0"/>
                <a:ea typeface="宋体" pitchFamily="2" charset="-122"/>
              </a:rPr>
              <a:t>6</a:t>
            </a:r>
            <a:r>
              <a:rPr lang="zh-CN" sz="1200" b="0">
                <a:latin typeface="Calibri" panose="020F0502020204030204" pitchFamily="34" charset="0"/>
                <a:ea typeface="宋体" pitchFamily="2" charset="-122"/>
              </a:rPr>
              <a:t>）</a:t>
            </a:r>
            <a:r>
              <a:rPr lang="zh-CN" sz="1200" b="0">
                <a:ea typeface="宋体" pitchFamily="2" charset="-122"/>
              </a:rPr>
              <a:t>炮炮在不吃子的时候，走动与车完全相同，但炮在吃子时，必须跳过一个棋子，自方的和敌方的都可以，俗称</a:t>
            </a:r>
            <a:r>
              <a:rPr lang="en-US" sz="1200" b="0">
                <a:latin typeface="Calibri" panose="020F0502020204030204" pitchFamily="34" charset="0"/>
                <a:ea typeface="宋体" pitchFamily="2" charset="-122"/>
                <a:cs typeface="Times New Roman" panose="02020603050405020304" charset="0"/>
              </a:rPr>
              <a:t> </a:t>
            </a:r>
            <a:r>
              <a:rPr lang="en-US" sz="1200" b="0">
                <a:latin typeface="Calibri" panose="020F0502020204030204" pitchFamily="34" charset="0"/>
                <a:ea typeface="宋体" pitchFamily="2" charset="-122"/>
              </a:rPr>
              <a:t>“</a:t>
            </a:r>
            <a:r>
              <a:rPr lang="zh-CN" sz="1200" b="0">
                <a:ea typeface="宋体" pitchFamily="2" charset="-122"/>
              </a:rPr>
              <a:t>炮打隔子</a:t>
            </a:r>
            <a:r>
              <a:rPr lang="en-US" sz="1200" b="0">
                <a:latin typeface="Calibri" panose="020F0502020204030204" pitchFamily="34" charset="0"/>
                <a:ea typeface="宋体" pitchFamily="2" charset="-122"/>
              </a:rPr>
              <a:t>”</a:t>
            </a:r>
            <a:r>
              <a:rPr lang="zh-CN" sz="1200" b="0">
                <a:ea typeface="宋体" pitchFamily="2" charset="-122"/>
              </a:rPr>
              <a:t>、</a:t>
            </a:r>
            <a:r>
              <a:rPr lang="en-US" sz="1200" b="0">
                <a:latin typeface="Calibri" panose="020F0502020204030204" pitchFamily="34" charset="0"/>
                <a:ea typeface="宋体" pitchFamily="2" charset="-122"/>
              </a:rPr>
              <a:t>“</a:t>
            </a:r>
            <a:r>
              <a:rPr lang="zh-CN" sz="1200" b="0">
                <a:ea typeface="宋体" pitchFamily="2" charset="-122"/>
              </a:rPr>
              <a:t>翻山</a:t>
            </a:r>
            <a:r>
              <a:rPr lang="en-US" sz="1200" b="0">
                <a:latin typeface="Calibri" panose="020F0502020204030204" pitchFamily="34" charset="0"/>
                <a:ea typeface="宋体" pitchFamily="2" charset="-122"/>
              </a:rPr>
              <a:t>”</a:t>
            </a:r>
            <a:r>
              <a:rPr lang="zh-CN" sz="1200" b="0">
                <a:ea typeface="宋体" pitchFamily="2" charset="-122"/>
              </a:rPr>
              <a:t>。</a:t>
            </a:r>
            <a:r>
              <a:rPr lang="zh-CN" sz="1200" b="0">
                <a:latin typeface="Calibri" panose="020F0502020204030204" pitchFamily="34" charset="0"/>
                <a:ea typeface="宋体" pitchFamily="2" charset="-122"/>
              </a:rPr>
              <a:t>（</a:t>
            </a:r>
            <a:r>
              <a:rPr lang="en-US" sz="1200" b="0">
                <a:latin typeface="Calibri" panose="020F0502020204030204" pitchFamily="34" charset="0"/>
                <a:ea typeface="宋体" pitchFamily="2" charset="-122"/>
              </a:rPr>
              <a:t>7</a:t>
            </a:r>
            <a:r>
              <a:rPr lang="zh-CN" sz="1200" b="0">
                <a:latin typeface="Calibri" panose="020F0502020204030204" pitchFamily="34" charset="0"/>
                <a:ea typeface="宋体" pitchFamily="2" charset="-122"/>
              </a:rPr>
              <a:t>）</a:t>
            </a:r>
            <a:r>
              <a:rPr lang="zh-CN" sz="1200" b="0">
                <a:ea typeface="宋体" pitchFamily="2" charset="-122"/>
              </a:rPr>
              <a:t>马马走动的方法是一直一斜，即先横着或直着走一格，然后再斜着走一个对角线，俗称</a:t>
            </a:r>
            <a:r>
              <a:rPr lang="en-US" sz="1200" b="0">
                <a:latin typeface="Calibri" panose="020F0502020204030204" pitchFamily="34" charset="0"/>
                <a:ea typeface="宋体" pitchFamily="2" charset="-122"/>
              </a:rPr>
              <a:t>“</a:t>
            </a:r>
            <a:r>
              <a:rPr lang="zh-CN" sz="1200" b="0">
                <a:ea typeface="宋体" pitchFamily="2" charset="-122"/>
              </a:rPr>
              <a:t>马走日</a:t>
            </a:r>
            <a:r>
              <a:rPr lang="en-US" sz="1200" b="0">
                <a:latin typeface="Calibri" panose="020F0502020204030204" pitchFamily="34" charset="0"/>
                <a:ea typeface="宋体" pitchFamily="2" charset="-122"/>
              </a:rPr>
              <a:t>”</a:t>
            </a:r>
            <a:r>
              <a:rPr lang="zh-CN" sz="1200" b="0">
                <a:ea typeface="宋体" pitchFamily="2" charset="-122"/>
              </a:rPr>
              <a:t>。如果在要去的方向有别的棋子挡住，马就无法走过去，俗称</a:t>
            </a:r>
            <a:r>
              <a:rPr lang="en-US" sz="1200" b="0">
                <a:latin typeface="Calibri" panose="020F0502020204030204" pitchFamily="34" charset="0"/>
                <a:ea typeface="宋体" pitchFamily="2" charset="-122"/>
              </a:rPr>
              <a:t>“</a:t>
            </a:r>
            <a:r>
              <a:rPr lang="zh-CN" sz="1200" b="0">
                <a:ea typeface="宋体" pitchFamily="2" charset="-122"/>
              </a:rPr>
              <a:t>蹩马腿</a:t>
            </a:r>
            <a:r>
              <a:rPr lang="en-US" sz="1200" b="0">
                <a:latin typeface="Calibri" panose="020F0502020204030204" pitchFamily="34" charset="0"/>
                <a:ea typeface="宋体" pitchFamily="2" charset="-122"/>
              </a:rPr>
              <a:t>”</a:t>
            </a:r>
            <a:r>
              <a:rPr lang="zh-CN" sz="1200" b="0">
                <a:ea typeface="宋体" pitchFamily="2" charset="-122"/>
              </a:rPr>
              <a:t>。</a:t>
            </a:r>
            <a:r>
              <a:rPr lang="zh-CN" sz="1200" b="0">
                <a:latin typeface="Calibri" panose="020F0502020204030204" pitchFamily="34" charset="0"/>
                <a:ea typeface="宋体" pitchFamily="2" charset="-122"/>
              </a:rPr>
              <a:t>（</a:t>
            </a:r>
            <a:r>
              <a:rPr lang="en-US" sz="1200" b="0">
                <a:latin typeface="Calibri" panose="020F0502020204030204" pitchFamily="34" charset="0"/>
                <a:ea typeface="宋体" pitchFamily="2" charset="-122"/>
              </a:rPr>
              <a:t>8</a:t>
            </a:r>
            <a:r>
              <a:rPr lang="zh-CN" sz="1200" b="0">
                <a:latin typeface="Calibri" panose="020F0502020204030204" pitchFamily="34" charset="0"/>
                <a:ea typeface="宋体" pitchFamily="2" charset="-122"/>
              </a:rPr>
              <a:t>）</a:t>
            </a:r>
            <a:r>
              <a:rPr lang="zh-CN" sz="1200" b="0">
                <a:ea typeface="宋体" pitchFamily="2" charset="-122"/>
              </a:rPr>
              <a:t>兵</a:t>
            </a:r>
            <a:r>
              <a:rPr lang="en-US" sz="1200" b="0">
                <a:latin typeface="Calibri" panose="020F0502020204030204" pitchFamily="34" charset="0"/>
                <a:ea typeface="宋体" pitchFamily="2" charset="-122"/>
                <a:cs typeface="Times New Roman" panose="02020603050405020304" charset="0"/>
              </a:rPr>
              <a:t>/</a:t>
            </a:r>
            <a:r>
              <a:rPr lang="zh-CN" sz="1200" b="0">
                <a:ea typeface="宋体" pitchFamily="2" charset="-122"/>
              </a:rPr>
              <a:t>卒红方为</a:t>
            </a:r>
            <a:r>
              <a:rPr lang="en-US" sz="1200" b="0">
                <a:latin typeface="Calibri" panose="020F0502020204030204" pitchFamily="34" charset="0"/>
                <a:ea typeface="宋体" pitchFamily="2" charset="-122"/>
              </a:rPr>
              <a:t>“</a:t>
            </a:r>
            <a:r>
              <a:rPr lang="zh-CN" sz="1200" b="0">
                <a:ea typeface="宋体" pitchFamily="2" charset="-122"/>
              </a:rPr>
              <a:t>兵</a:t>
            </a:r>
            <a:r>
              <a:rPr lang="en-US" sz="1200" b="0">
                <a:latin typeface="Calibri" panose="020F0502020204030204" pitchFamily="34" charset="0"/>
                <a:ea typeface="宋体" pitchFamily="2" charset="-122"/>
              </a:rPr>
              <a:t>”</a:t>
            </a:r>
            <a:r>
              <a:rPr lang="zh-CN" sz="1200" b="0">
                <a:ea typeface="宋体" pitchFamily="2" charset="-122"/>
              </a:rPr>
              <a:t>，黑方为</a:t>
            </a:r>
            <a:r>
              <a:rPr lang="en-US" sz="1200" b="0">
                <a:latin typeface="Calibri" panose="020F0502020204030204" pitchFamily="34" charset="0"/>
                <a:ea typeface="宋体" pitchFamily="2" charset="-122"/>
              </a:rPr>
              <a:t>“</a:t>
            </a:r>
            <a:r>
              <a:rPr lang="zh-CN" sz="1200" b="0">
                <a:ea typeface="宋体" pitchFamily="2" charset="-122"/>
              </a:rPr>
              <a:t>卒</a:t>
            </a:r>
            <a:r>
              <a:rPr lang="en-US" sz="1200" b="0">
                <a:latin typeface="Calibri" panose="020F0502020204030204" pitchFamily="34" charset="0"/>
                <a:ea typeface="宋体" pitchFamily="2" charset="-122"/>
              </a:rPr>
              <a:t>”</a:t>
            </a:r>
            <a:r>
              <a:rPr lang="zh-CN" sz="1200" b="0">
                <a:ea typeface="宋体" pitchFamily="2" charset="-122"/>
              </a:rPr>
              <a:t>。兵（卒）只能向前走，不能后退，在未过河前，不能横走。过河以后还可左、右移动，但也只能一次一步，即使这样，兵（卒）的威力也大大增强，故有</a:t>
            </a:r>
            <a:r>
              <a:rPr lang="en-US" sz="1200" b="0">
                <a:latin typeface="Calibri" panose="020F0502020204030204" pitchFamily="34" charset="0"/>
                <a:ea typeface="宋体" pitchFamily="2" charset="-122"/>
              </a:rPr>
              <a:t>“</a:t>
            </a:r>
            <a:r>
              <a:rPr lang="zh-CN" sz="1200" b="0">
                <a:ea typeface="宋体" pitchFamily="2" charset="-122"/>
              </a:rPr>
              <a:t>小卒过河顶大车</a:t>
            </a:r>
            <a:r>
              <a:rPr lang="en-US" sz="1200" b="0">
                <a:latin typeface="Calibri" panose="020F0502020204030204" pitchFamily="34" charset="0"/>
                <a:ea typeface="宋体" pitchFamily="2" charset="-122"/>
              </a:rPr>
              <a:t>”</a:t>
            </a:r>
            <a:r>
              <a:rPr lang="zh-CN" sz="1200" b="0">
                <a:ea typeface="宋体" pitchFamily="2" charset="-122"/>
              </a:rPr>
              <a:t>之说。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6000">
        <p15:prstTrans prst="peelOff"/>
      </p:transition>
    </mc:Choice>
    <mc:Fallback>
      <p:transition spd="slow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5846,&quot;width&quot;:2952}"/>
</p:tagLst>
</file>

<file path=ppt/tags/tag2.xml><?xml version="1.0" encoding="utf-8"?>
<p:tagLst xmlns:p="http://schemas.openxmlformats.org/presentationml/2006/main">
  <p:tag name="KSO_WPP_MARK_KEY" val="24dd7af6-be1d-4225-b90b-0b177600b537"/>
  <p:tag name="COMMONDATA" val="eyJoZGlkIjoiMDdlMzhhNjM1OWFlNmY3OWNmYjE5MDkwZDljZmI5ZTY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jwk5emk">
      <a:majorFont>
        <a:latin typeface="字体视界-NWE粗楷体"/>
        <a:ea typeface="字体视界-NWE粗楷体"/>
        <a:cs typeface=""/>
      </a:majorFont>
      <a:minorFont>
        <a:latin typeface="字体视界-NWE粗楷体"/>
        <a:ea typeface="字体视界-NWE粗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6564</Words>
  <Application>WPS 演示</Application>
  <PresentationFormat>宽屏</PresentationFormat>
  <Paragraphs>379</Paragraphs>
  <Slides>23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1" baseType="lpstr">
      <vt:lpstr>Arial</vt:lpstr>
      <vt:lpstr>宋体</vt:lpstr>
      <vt:lpstr>Wingdings</vt:lpstr>
      <vt:lpstr>字体视界-NWE粗楷体</vt:lpstr>
      <vt:lpstr>方正楷体_GBK</vt:lpstr>
      <vt:lpstr>Calibri</vt:lpstr>
      <vt:lpstr>方正书宋_GBK</vt:lpstr>
      <vt:lpstr>微软雅黑</vt:lpstr>
      <vt:lpstr>宋体</vt:lpstr>
      <vt:lpstr>Arial Unicode MS</vt:lpstr>
      <vt:lpstr>等线</vt:lpstr>
      <vt:lpstr>演示悠然小楷</vt:lpstr>
      <vt:lpstr>MT Extra</vt:lpstr>
      <vt:lpstr>Calibri</vt:lpstr>
      <vt:lpstr>Trebuchet MS</vt:lpstr>
      <vt:lpstr>Times New Roman</vt:lpstr>
      <vt:lpstr>字体视界-NWE粗楷体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MLOONG</dc:creator>
  <cp:lastModifiedBy>root</cp:lastModifiedBy>
  <cp:revision>131</cp:revision>
  <dcterms:created xsi:type="dcterms:W3CDTF">2023-07-04T18:26:28Z</dcterms:created>
  <dcterms:modified xsi:type="dcterms:W3CDTF">2023-07-04T18:26:28Z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2052-11.1.0.11698</vt:lpwstr>
  </property>
</Properties>
</file>